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686" autoAdjust="0"/>
  </p:normalViewPr>
  <p:slideViewPr>
    <p:cSldViewPr>
      <p:cViewPr varScale="1">
        <p:scale>
          <a:sx n="57" d="100"/>
          <a:sy n="57" d="100"/>
        </p:scale>
        <p:origin x="-174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336459-D7B7-4F50-9B8E-D27D2C98080F}" type="datetimeFigureOut">
              <a:rPr lang="en-US" smtClean="0"/>
              <a:t>4/23/2012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6560D4-7485-4D14-AF43-042F1269EB23}" type="slidenum">
              <a:rPr lang="en-US" smtClean="0"/>
              <a:t>‹#›</a:t>
            </a:fld>
            <a:endParaRPr lang="en-US"/>
          </a:p>
        </p:txBody>
      </p:sp>
    </p:spTree>
    <p:extLst>
      <p:ext uri="{BB962C8B-B14F-4D97-AF65-F5344CB8AC3E}">
        <p14:creationId xmlns:p14="http://schemas.microsoft.com/office/powerpoint/2010/main" val="1825049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 </a:t>
            </a:r>
          </a:p>
          <a:p>
            <a:endParaRPr lang="en-US" dirty="0" smtClean="0"/>
          </a:p>
          <a:p>
            <a:r>
              <a:rPr lang="en-US" dirty="0" smtClean="0"/>
              <a:t>This</a:t>
            </a:r>
            <a:r>
              <a:rPr lang="en-US" baseline="0" dirty="0" smtClean="0"/>
              <a:t> presentation will cover a few of teaching methods that can be incorporated into e-learning instructional platforms. Namely, personalization, pre-training, segmentation and worked examples.</a:t>
            </a:r>
          </a:p>
          <a:p>
            <a:endParaRPr lang="en-US" baseline="0" dirty="0" smtClean="0"/>
          </a:p>
          <a:p>
            <a:r>
              <a:rPr lang="en-US" baseline="0" dirty="0" smtClean="0"/>
              <a:t>The first teaching method, personalization, refers to speaking conversationally with students, or in pre-recorded audio presentations. </a:t>
            </a:r>
          </a:p>
          <a:p>
            <a:endParaRPr lang="en-US" baseline="0" dirty="0" smtClean="0"/>
          </a:p>
          <a:p>
            <a:endParaRPr lang="en-US" baseline="0" dirty="0" smtClean="0"/>
          </a:p>
          <a:p>
            <a:r>
              <a:rPr lang="en-US" sz="1200" kern="1200" dirty="0" smtClean="0">
                <a:solidFill>
                  <a:schemeClr val="tx1"/>
                </a:solidFill>
                <a:effectLst/>
                <a:latin typeface="+mn-lt"/>
                <a:ea typeface="+mn-ea"/>
                <a:cs typeface="+mn-cs"/>
              </a:rPr>
              <a:t>“The personalization principle is particularly important for the design of</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pedagogical agents—on-screen characters who help guide the learning processes</a:t>
            </a:r>
          </a:p>
          <a:p>
            <a:r>
              <a:rPr lang="en-US" sz="1200" kern="1200" dirty="0" smtClean="0">
                <a:solidFill>
                  <a:schemeClr val="tx1"/>
                </a:solidFill>
                <a:effectLst/>
                <a:latin typeface="+mn-lt"/>
                <a:ea typeface="+mn-ea"/>
                <a:cs typeface="+mn-cs"/>
              </a:rPr>
              <a:t>during an instructional episode. (Clark</a:t>
            </a:r>
            <a:r>
              <a:rPr lang="en-US" sz="1200" kern="1200" baseline="0" dirty="0" smtClean="0">
                <a:solidFill>
                  <a:schemeClr val="tx1"/>
                </a:solidFill>
                <a:effectLst/>
                <a:latin typeface="+mn-lt"/>
                <a:ea typeface="+mn-ea"/>
                <a:cs typeface="+mn-cs"/>
              </a:rPr>
              <a:t> &amp; Mayer,</a:t>
            </a:r>
            <a:r>
              <a:rPr lang="en-US" sz="1200" kern="1200" dirty="0" smtClean="0">
                <a:solidFill>
                  <a:schemeClr val="tx1"/>
                </a:solidFill>
                <a:effectLst/>
                <a:latin typeface="+mn-lt"/>
                <a:ea typeface="+mn-ea"/>
                <a:cs typeface="+mn-cs"/>
              </a:rPr>
              <a:t> 2008).</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2</a:t>
            </a:fld>
            <a:endParaRPr lang="en-US"/>
          </a:p>
        </p:txBody>
      </p:sp>
    </p:spTree>
    <p:extLst>
      <p:ext uri="{BB962C8B-B14F-4D97-AF65-F5344CB8AC3E}">
        <p14:creationId xmlns:p14="http://schemas.microsoft.com/office/powerpoint/2010/main" val="4080777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I’ve created a character to help demonstrate the teaching methods covered in this presentation.</a:t>
            </a:r>
            <a:r>
              <a:rPr lang="en-US" baseline="0" dirty="0" smtClean="0"/>
              <a:t> His name is Expo. As you can see he has human features and speaks conversationally. </a:t>
            </a:r>
          </a:p>
          <a:p>
            <a:endParaRPr lang="en-US" baseline="0" dirty="0" smtClean="0"/>
          </a:p>
          <a:p>
            <a:r>
              <a:rPr lang="en-US" baseline="0" dirty="0" smtClean="0"/>
              <a:t>Expo uses first and second person pronouns, making the learner feel more comfortable as they embark on an anatomical study of the </a:t>
            </a:r>
            <a:r>
              <a:rPr lang="en-US" baseline="0" dirty="0" err="1" smtClean="0"/>
              <a:t>butterly</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3</a:t>
            </a:fld>
            <a:endParaRPr lang="en-US"/>
          </a:p>
        </p:txBody>
      </p:sp>
    </p:spTree>
    <p:extLst>
      <p:ext uri="{BB962C8B-B14F-4D97-AF65-F5344CB8AC3E}">
        <p14:creationId xmlns:p14="http://schemas.microsoft.com/office/powerpoint/2010/main" val="3758072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Pre-training</a:t>
            </a:r>
            <a:r>
              <a:rPr lang="en-US" baseline="0" dirty="0" smtClean="0"/>
              <a:t> is another teaching method. If you ever feel overwhelmed preparing instructional modules, imagine how your students are going to feel! To ease some of the stress, select some of the important parts and cover them first!</a:t>
            </a:r>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4</a:t>
            </a:fld>
            <a:endParaRPr lang="en-US"/>
          </a:p>
        </p:txBody>
      </p:sp>
    </p:spTree>
    <p:extLst>
      <p:ext uri="{BB962C8B-B14F-4D97-AF65-F5344CB8AC3E}">
        <p14:creationId xmlns:p14="http://schemas.microsoft.com/office/powerpoint/2010/main" val="2977386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Expo</a:t>
            </a:r>
            <a:r>
              <a:rPr lang="en-US" baseline="0" dirty="0" smtClean="0"/>
              <a:t> is going to help the learner identify a few key anatomical parts on the butterfly. This will help the learner move into learning the other parts fairly quickly.</a:t>
            </a:r>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5</a:t>
            </a:fld>
            <a:endParaRPr lang="en-US"/>
          </a:p>
        </p:txBody>
      </p:sp>
    </p:spTree>
    <p:extLst>
      <p:ext uri="{BB962C8B-B14F-4D97-AF65-F5344CB8AC3E}">
        <p14:creationId xmlns:p14="http://schemas.microsoft.com/office/powerpoint/2010/main" val="666720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Segmentation is closely related to pre-training as it is a way to break down complex learning material so that it’s easier to process.</a:t>
            </a:r>
          </a:p>
          <a:p>
            <a:endParaRPr lang="en-US" dirty="0" smtClean="0"/>
          </a:p>
          <a:p>
            <a:r>
              <a:rPr lang="en-US" sz="1200" kern="1200" dirty="0" smtClean="0">
                <a:solidFill>
                  <a:schemeClr val="tx1"/>
                </a:solidFill>
                <a:effectLst/>
                <a:latin typeface="+mn-lt"/>
                <a:ea typeface="+mn-ea"/>
                <a:cs typeface="+mn-cs"/>
              </a:rPr>
              <a:t> Clark and Mayer (2008)</a:t>
            </a:r>
            <a:r>
              <a:rPr lang="en-US" sz="1200" kern="1200" baseline="0" dirty="0" smtClean="0">
                <a:solidFill>
                  <a:schemeClr val="tx1"/>
                </a:solidFill>
                <a:effectLst/>
                <a:latin typeface="+mn-lt"/>
                <a:ea typeface="+mn-ea"/>
                <a:cs typeface="+mn-cs"/>
              </a:rPr>
              <a:t> made an excellent observation about segmentation, noting that “</a:t>
            </a:r>
            <a:r>
              <a:rPr lang="en-US" sz="1200" kern="1200" dirty="0" smtClean="0">
                <a:solidFill>
                  <a:schemeClr val="tx1"/>
                </a:solidFill>
                <a:effectLst/>
                <a:latin typeface="+mn-lt"/>
                <a:ea typeface="+mn-ea"/>
                <a:cs typeface="+mn-cs"/>
              </a:rPr>
              <a:t>you can help the learner manage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complexity by breaking the lesson into manageable segments—parts that</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convey just one or two or three steps in the process or procedure or describe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just one or two or three major relations among the elements” (ibid, pg. 209)</a:t>
            </a:r>
          </a:p>
          <a:p>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7</a:t>
            </a:fld>
            <a:endParaRPr lang="en-US"/>
          </a:p>
        </p:txBody>
      </p:sp>
    </p:spTree>
    <p:extLst>
      <p:ext uri="{BB962C8B-B14F-4D97-AF65-F5344CB8AC3E}">
        <p14:creationId xmlns:p14="http://schemas.microsoft.com/office/powerpoint/2010/main" val="393760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9</a:t>
            </a:fld>
            <a:endParaRPr lang="en-US"/>
          </a:p>
        </p:txBody>
      </p:sp>
    </p:spTree>
    <p:extLst>
      <p:ext uri="{BB962C8B-B14F-4D97-AF65-F5344CB8AC3E}">
        <p14:creationId xmlns:p14="http://schemas.microsoft.com/office/powerpoint/2010/main" val="2368749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Worked examples also help learners understand complex learning material. They</a:t>
            </a:r>
            <a:r>
              <a:rPr lang="en-US" baseline="0" dirty="0" smtClean="0"/>
              <a:t> can also be used to understand and walk through procedures. In the last slides in this presentation Expo will show the learner how to identify and label a few anatomical parts of the butterfly. Granted, it’s not as complex as changing a tire or preforming open-heart surgery but the premise is the same: showing the learner the process or procedure surrounding the learning material. </a:t>
            </a:r>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11</a:t>
            </a:fld>
            <a:endParaRPr lang="en-US"/>
          </a:p>
        </p:txBody>
      </p:sp>
    </p:spTree>
    <p:extLst>
      <p:ext uri="{BB962C8B-B14F-4D97-AF65-F5344CB8AC3E}">
        <p14:creationId xmlns:p14="http://schemas.microsoft.com/office/powerpoint/2010/main" val="652918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 (Worked example)</a:t>
            </a:r>
            <a:r>
              <a:rPr lang="en-US" sz="1200" kern="1200" dirty="0" smtClean="0">
                <a:solidFill>
                  <a:schemeClr val="tx1"/>
                </a:solidFill>
                <a:effectLst/>
                <a:latin typeface="+mn-lt"/>
                <a:ea typeface="+mn-ea"/>
                <a:cs typeface="+mn-cs"/>
              </a:rPr>
              <a:t> “While it might seem difficult to identify and name the anatomical parts of the butterfly. It is fairly simple. I’m going to show you how to do so. Here on the slide you see the illustration of a Monarch butterfly. Notice that there are four wings, two sets of two wings. The two at the front are larger and they are in front of the smaller ones. They are the fore wings. So, I draw a line from one of them and simply write ‘Fore wings’.</a:t>
            </a:r>
          </a:p>
          <a:p>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12</a:t>
            </a:fld>
            <a:endParaRPr lang="en-US"/>
          </a:p>
        </p:txBody>
      </p:sp>
    </p:spTree>
    <p:extLst>
      <p:ext uri="{BB962C8B-B14F-4D97-AF65-F5344CB8AC3E}">
        <p14:creationId xmlns:p14="http://schemas.microsoft.com/office/powerpoint/2010/main" val="3241101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the rest is easy, the two remaining wings are behind the fore wings. They are the hind wings. Again, I draw a line from one of them and simply write ‘ hind wings’. And just like that I have identified and labeled two anatomical parts of the butterfly.”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F26560D4-7485-4D14-AF43-042F1269EB23}" type="slidenum">
              <a:rPr lang="en-US" smtClean="0"/>
              <a:t>13</a:t>
            </a:fld>
            <a:endParaRPr lang="en-US"/>
          </a:p>
        </p:txBody>
      </p:sp>
    </p:spTree>
    <p:extLst>
      <p:ext uri="{BB962C8B-B14F-4D97-AF65-F5344CB8AC3E}">
        <p14:creationId xmlns:p14="http://schemas.microsoft.com/office/powerpoint/2010/main" val="21787454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354C4EF5-20E4-40FA-B7CE-88A998A8DAE8}" type="datetimeFigureOut">
              <a:rPr lang="en-US" smtClean="0"/>
              <a:t>4/23/2012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ADF6EE6-34E2-4C66-AC75-627B2BF4AD43}"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4C4EF5-20E4-40FA-B7CE-88A998A8DAE8}" type="datetimeFigureOut">
              <a:rPr lang="en-US" smtClean="0"/>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4C4EF5-20E4-40FA-B7CE-88A998A8DAE8}" type="datetimeFigureOut">
              <a:rPr lang="en-US" smtClean="0"/>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4C4EF5-20E4-40FA-B7CE-88A998A8DAE8}" type="datetimeFigureOut">
              <a:rPr lang="en-US" smtClean="0"/>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54C4EF5-20E4-40FA-B7CE-88A998A8DAE8}" type="datetimeFigureOut">
              <a:rPr lang="en-US" smtClean="0"/>
              <a:t>4/23/2012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7ADF6EE6-34E2-4C66-AC75-627B2BF4AD43}"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54C4EF5-20E4-40FA-B7CE-88A998A8DAE8}" type="datetimeFigureOut">
              <a:rPr lang="en-US" smtClean="0"/>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54C4EF5-20E4-40FA-B7CE-88A998A8DAE8}" type="datetimeFigureOut">
              <a:rPr lang="en-US" smtClean="0"/>
              <a:t>4/23/2012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54C4EF5-20E4-40FA-B7CE-88A998A8DAE8}" type="datetimeFigureOut">
              <a:rPr lang="en-US" smtClean="0"/>
              <a:t>4/23/2012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4C4EF5-20E4-40FA-B7CE-88A998A8DAE8}" type="datetimeFigureOut">
              <a:rPr lang="en-US" smtClean="0"/>
              <a:t>4/23/2012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54C4EF5-20E4-40FA-B7CE-88A998A8DAE8}" type="datetimeFigureOut">
              <a:rPr lang="en-US" smtClean="0"/>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54C4EF5-20E4-40FA-B7CE-88A998A8DAE8}" type="datetimeFigureOut">
              <a:rPr lang="en-US" smtClean="0"/>
              <a:t>4/23/2012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DF6EE6-34E2-4C66-AC75-627B2BF4AD4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354C4EF5-20E4-40FA-B7CE-88A998A8DAE8}" type="datetimeFigureOut">
              <a:rPr lang="en-US" smtClean="0"/>
              <a:t>4/23/2012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ADF6EE6-34E2-4C66-AC75-627B2BF4AD4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idx="2"/>
          </p:nvPr>
        </p:nvSpPr>
        <p:spPr>
          <a:xfrm>
            <a:off x="457200" y="228600"/>
            <a:ext cx="3008313" cy="5715000"/>
          </a:xfrm>
        </p:spPr>
        <p:txBody>
          <a:bodyPr>
            <a:noAutofit/>
          </a:bodyPr>
          <a:lstStyle/>
          <a:p>
            <a:pPr algn="ctr"/>
            <a:endParaRPr lang="en-US" sz="2800" dirty="0" smtClean="0"/>
          </a:p>
          <a:p>
            <a:pPr algn="ctr"/>
            <a:r>
              <a:rPr lang="en-US" sz="2800" b="1" dirty="0" smtClean="0">
                <a:solidFill>
                  <a:schemeClr val="tx1">
                    <a:lumMod val="95000"/>
                  </a:schemeClr>
                </a:solidFill>
              </a:rPr>
              <a:t>Examples </a:t>
            </a:r>
          </a:p>
          <a:p>
            <a:pPr algn="ctr"/>
            <a:r>
              <a:rPr lang="en-US" sz="2800" b="1" dirty="0" smtClean="0">
                <a:solidFill>
                  <a:schemeClr val="tx1">
                    <a:lumMod val="95000"/>
                  </a:schemeClr>
                </a:solidFill>
              </a:rPr>
              <a:t>Of Instructional </a:t>
            </a:r>
          </a:p>
          <a:p>
            <a:pPr algn="ctr"/>
            <a:r>
              <a:rPr lang="en-US" sz="2800" b="1" dirty="0" smtClean="0">
                <a:solidFill>
                  <a:schemeClr val="tx1">
                    <a:lumMod val="95000"/>
                  </a:schemeClr>
                </a:solidFill>
              </a:rPr>
              <a:t>Techniques</a:t>
            </a:r>
          </a:p>
          <a:p>
            <a:pPr algn="ctr"/>
            <a:r>
              <a:rPr lang="en-US" sz="2800" b="1" dirty="0" smtClean="0">
                <a:solidFill>
                  <a:schemeClr val="tx1">
                    <a:lumMod val="95000"/>
                  </a:schemeClr>
                </a:solidFill>
              </a:rPr>
              <a:t>For </a:t>
            </a:r>
          </a:p>
          <a:p>
            <a:pPr algn="ctr"/>
            <a:r>
              <a:rPr lang="en-US" sz="2800" b="1" dirty="0" smtClean="0">
                <a:solidFill>
                  <a:schemeClr val="tx1">
                    <a:lumMod val="95000"/>
                  </a:schemeClr>
                </a:solidFill>
              </a:rPr>
              <a:t>E-Learning</a:t>
            </a:r>
          </a:p>
          <a:p>
            <a:pPr algn="ctr"/>
            <a:endParaRPr lang="en-US" sz="2800" b="1" dirty="0">
              <a:solidFill>
                <a:schemeClr val="tx1">
                  <a:lumMod val="95000"/>
                </a:schemeClr>
              </a:solidFill>
            </a:endParaRPr>
          </a:p>
          <a:p>
            <a:pPr algn="ctr"/>
            <a:r>
              <a:rPr lang="en-US" sz="2800" b="1" dirty="0" smtClean="0">
                <a:solidFill>
                  <a:schemeClr val="tx1">
                    <a:lumMod val="95000"/>
                  </a:schemeClr>
                </a:solidFill>
              </a:rPr>
              <a:t>Yashana McMillon</a:t>
            </a:r>
          </a:p>
          <a:p>
            <a:pPr algn="ctr"/>
            <a:endParaRPr lang="en-US" sz="2800" b="1" dirty="0">
              <a:solidFill>
                <a:schemeClr val="tx1">
                  <a:lumMod val="95000"/>
                </a:schemeClr>
              </a:solidFill>
            </a:endParaRPr>
          </a:p>
          <a:p>
            <a:pPr algn="ctr"/>
            <a:r>
              <a:rPr lang="en-US" sz="2800" b="1" dirty="0" smtClean="0">
                <a:solidFill>
                  <a:schemeClr val="tx1">
                    <a:lumMod val="95000"/>
                  </a:schemeClr>
                </a:solidFill>
              </a:rPr>
              <a:t>Learning Team C</a:t>
            </a:r>
            <a:endParaRPr lang="en-US" sz="2800" b="1" dirty="0">
              <a:solidFill>
                <a:schemeClr val="tx1">
                  <a:lumMod val="95000"/>
                </a:schemeClr>
              </a:solidFill>
            </a:endParaRPr>
          </a:p>
        </p:txBody>
      </p:sp>
      <p:pic>
        <p:nvPicPr>
          <p:cNvPr id="12" name="Content Placeholder 11"/>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581400" y="685800"/>
            <a:ext cx="5257800" cy="5257800"/>
          </a:xfrm>
        </p:spPr>
      </p:pic>
    </p:spTree>
    <p:extLst>
      <p:ext uri="{BB962C8B-B14F-4D97-AF65-F5344CB8AC3E}">
        <p14:creationId xmlns:p14="http://schemas.microsoft.com/office/powerpoint/2010/main" val="178160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Example of Segmentation</a:t>
            </a:r>
            <a:endParaRPr lang="en-US" dirty="0">
              <a:solidFill>
                <a:schemeClr val="tx1"/>
              </a:solidFill>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6876" y="1524000"/>
            <a:ext cx="4286250" cy="4267200"/>
          </a:xfrm>
          <a:prstGeom prst="rect">
            <a:avLst/>
          </a:prstGeom>
        </p:spPr>
      </p:pic>
      <p:sp>
        <p:nvSpPr>
          <p:cNvPr id="8" name="Content Placeholder 7"/>
          <p:cNvSpPr>
            <a:spLocks noGrp="1"/>
          </p:cNvSpPr>
          <p:nvPr>
            <p:ph sz="half" idx="2"/>
          </p:nvPr>
        </p:nvSpPr>
        <p:spPr/>
        <p:txBody>
          <a:bodyPr/>
          <a:lstStyle/>
          <a:p>
            <a:r>
              <a:rPr lang="en-US" dirty="0" smtClean="0"/>
              <a:t>“They’re really easy to identify. The two near the top of the thorax are called ‘forewings’. The two wings beneath them are called ‘hind wings’.</a:t>
            </a:r>
            <a:endParaRPr lang="en-US" dirty="0"/>
          </a:p>
        </p:txBody>
      </p:sp>
    </p:spTree>
    <p:extLst>
      <p:ext uri="{BB962C8B-B14F-4D97-AF65-F5344CB8AC3E}">
        <p14:creationId xmlns:p14="http://schemas.microsoft.com/office/powerpoint/2010/main" val="33503388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Worked Examples</a:t>
            </a:r>
            <a:endParaRPr lang="en-US" dirty="0">
              <a:solidFill>
                <a:schemeClr val="tx1"/>
              </a:solidFill>
            </a:endParaRPr>
          </a:p>
        </p:txBody>
      </p:sp>
      <p:sp>
        <p:nvSpPr>
          <p:cNvPr id="8" name="Content Placeholder 7"/>
          <p:cNvSpPr>
            <a:spLocks noGrp="1"/>
          </p:cNvSpPr>
          <p:nvPr>
            <p:ph idx="1"/>
          </p:nvPr>
        </p:nvSpPr>
        <p:spPr/>
        <p:txBody>
          <a:bodyPr/>
          <a:lstStyle/>
          <a:p>
            <a:r>
              <a:rPr lang="en-US" dirty="0" smtClean="0"/>
              <a:t>Help learners solve problems and learn concepts observing a step-by-step process.</a:t>
            </a:r>
          </a:p>
          <a:p>
            <a:endParaRPr lang="en-US" dirty="0" smtClean="0"/>
          </a:p>
          <a:p>
            <a:r>
              <a:rPr lang="en-US" dirty="0" smtClean="0"/>
              <a:t>Can be combined with training or practice samples.</a:t>
            </a:r>
          </a:p>
          <a:p>
            <a:pPr marL="137160" indent="0">
              <a:buNone/>
            </a:pPr>
            <a:endParaRPr lang="en-US" dirty="0" smtClean="0"/>
          </a:p>
          <a:p>
            <a:r>
              <a:rPr lang="en-US" dirty="0" smtClean="0"/>
              <a:t>Excellent teaching method for learning procedures</a:t>
            </a:r>
            <a:endParaRPr lang="en-US" dirty="0"/>
          </a:p>
        </p:txBody>
      </p:sp>
    </p:spTree>
    <p:extLst>
      <p:ext uri="{BB962C8B-B14F-4D97-AF65-F5344CB8AC3E}">
        <p14:creationId xmlns:p14="http://schemas.microsoft.com/office/powerpoint/2010/main" val="28393410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Example of Worked Example</a:t>
            </a:r>
            <a:endParaRPr lang="en-US" dirty="0">
              <a:solidFill>
                <a:schemeClr val="tx1"/>
              </a:solidFill>
            </a:endParaRPr>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63333" y="1905000"/>
            <a:ext cx="3980089" cy="3962400"/>
          </a:xfrm>
          <a:prstGeom prst="rect">
            <a:avLst/>
          </a:prstGeom>
        </p:spPr>
      </p:pic>
      <p:sp>
        <p:nvSpPr>
          <p:cNvPr id="8" name="Content Placeholder 7"/>
          <p:cNvSpPr>
            <a:spLocks noGrp="1"/>
          </p:cNvSpPr>
          <p:nvPr>
            <p:ph sz="half" idx="2"/>
          </p:nvPr>
        </p:nvSpPr>
        <p:spPr/>
        <p:txBody>
          <a:bodyPr>
            <a:normAutofit/>
          </a:bodyPr>
          <a:lstStyle/>
          <a:p>
            <a:r>
              <a:rPr lang="en-US" sz="4000" dirty="0" smtClean="0"/>
              <a:t>“I’m going to show you how to identify and label the wings…”</a:t>
            </a:r>
            <a:endParaRPr lang="en-US" sz="4000" dirty="0"/>
          </a:p>
        </p:txBody>
      </p:sp>
    </p:spTree>
    <p:extLst>
      <p:ext uri="{BB962C8B-B14F-4D97-AF65-F5344CB8AC3E}">
        <p14:creationId xmlns:p14="http://schemas.microsoft.com/office/powerpoint/2010/main" val="2958531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Example of Worked Example</a:t>
            </a:r>
            <a:endParaRPr lang="en-US" dirty="0">
              <a:solidFill>
                <a:schemeClr val="tx1"/>
              </a:solidFill>
            </a:endParaRPr>
          </a:p>
        </p:txBody>
      </p:sp>
      <p:sp>
        <p:nvSpPr>
          <p:cNvPr id="3" name="Content Placeholder 2"/>
          <p:cNvSpPr>
            <a:spLocks noGrp="1"/>
          </p:cNvSpPr>
          <p:nvPr>
            <p:ph sz="half" idx="1"/>
          </p:nvPr>
        </p:nvSpPr>
        <p:spPr/>
        <p:txBody>
          <a:bodyPr>
            <a:normAutofit/>
          </a:bodyPr>
          <a:lstStyle/>
          <a:p>
            <a:r>
              <a:rPr lang="en-US" sz="3600" dirty="0" smtClean="0"/>
              <a:t>“Now the rest is easy, the two remaining wings are behind the fore wings …”</a:t>
            </a:r>
            <a:endParaRPr lang="en-US" sz="3600" dirty="0"/>
          </a:p>
        </p:txBody>
      </p:sp>
      <p:pic>
        <p:nvPicPr>
          <p:cNvPr id="5"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807413" y="1676400"/>
            <a:ext cx="4056629" cy="4038600"/>
          </a:xfrm>
          <a:prstGeom prst="rect">
            <a:avLst/>
          </a:prstGeom>
        </p:spPr>
      </p:pic>
    </p:spTree>
    <p:extLst>
      <p:ext uri="{BB962C8B-B14F-4D97-AF65-F5344CB8AC3E}">
        <p14:creationId xmlns:p14="http://schemas.microsoft.com/office/powerpoint/2010/main" val="3012159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6600" dirty="0" smtClean="0">
                <a:solidFill>
                  <a:schemeClr val="tx1"/>
                </a:solidFill>
              </a:rPr>
              <a:t>Reference:</a:t>
            </a:r>
            <a:endParaRPr lang="en-US" sz="6600" dirty="0">
              <a:solidFill>
                <a:schemeClr val="tx1"/>
              </a:solidFill>
            </a:endParaRPr>
          </a:p>
        </p:txBody>
      </p:sp>
      <p:sp>
        <p:nvSpPr>
          <p:cNvPr id="6" name="Content Placeholder 5"/>
          <p:cNvSpPr>
            <a:spLocks noGrp="1"/>
          </p:cNvSpPr>
          <p:nvPr>
            <p:ph idx="1"/>
          </p:nvPr>
        </p:nvSpPr>
        <p:spPr/>
        <p:txBody>
          <a:bodyPr/>
          <a:lstStyle/>
          <a:p>
            <a:pPr marL="137160" indent="0">
              <a:buNone/>
            </a:pPr>
            <a:r>
              <a:rPr lang="en-US" sz="1800" b="1" dirty="0" smtClean="0"/>
              <a:t>Clark, R.C. &amp; Mayer, R.E. (2008). E-Learning and the science of instruction:</a:t>
            </a:r>
          </a:p>
          <a:p>
            <a:pPr marL="137160" indent="0">
              <a:buNone/>
            </a:pPr>
            <a:r>
              <a:rPr lang="en-US" sz="1800" b="1" dirty="0"/>
              <a:t> </a:t>
            </a:r>
            <a:r>
              <a:rPr lang="en-US" sz="1800" b="1" dirty="0" smtClean="0"/>
              <a:t>       Proven guidelines for consumer and designer of multimedia learning.</a:t>
            </a:r>
          </a:p>
          <a:p>
            <a:pPr marL="137160" indent="0">
              <a:buNone/>
            </a:pPr>
            <a:r>
              <a:rPr lang="en-US" sz="1800" b="1" dirty="0"/>
              <a:t> </a:t>
            </a:r>
            <a:r>
              <a:rPr lang="en-US" sz="1800" b="1" dirty="0" smtClean="0"/>
              <a:t>       (2</a:t>
            </a:r>
            <a:r>
              <a:rPr lang="en-US" sz="1800" b="1" baseline="30000" dirty="0" smtClean="0"/>
              <a:t>nd</a:t>
            </a:r>
            <a:r>
              <a:rPr lang="en-US" sz="1800" b="1" dirty="0" smtClean="0"/>
              <a:t> ed.) San Francisco, CA: Pfeiffer.</a:t>
            </a:r>
          </a:p>
        </p:txBody>
      </p:sp>
    </p:spTree>
    <p:extLst>
      <p:ext uri="{BB962C8B-B14F-4D97-AF65-F5344CB8AC3E}">
        <p14:creationId xmlns:p14="http://schemas.microsoft.com/office/powerpoint/2010/main" val="252926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3236913" cy="1162050"/>
          </a:xfrm>
        </p:spPr>
        <p:txBody>
          <a:bodyPr/>
          <a:lstStyle/>
          <a:p>
            <a:r>
              <a:rPr lang="en-US" b="1" dirty="0" smtClean="0">
                <a:solidFill>
                  <a:schemeClr val="tx1">
                    <a:lumMod val="95000"/>
                  </a:schemeClr>
                </a:solidFill>
              </a:rPr>
              <a:t>Personalization :</a:t>
            </a:r>
            <a:endParaRPr lang="en-US" b="1" dirty="0">
              <a:solidFill>
                <a:schemeClr val="tx1">
                  <a:lumMod val="95000"/>
                </a:schemeClr>
              </a:solidFill>
            </a:endParaRPr>
          </a:p>
        </p:txBody>
      </p:sp>
      <p:sp>
        <p:nvSpPr>
          <p:cNvPr id="7" name="Text Placeholder 6"/>
          <p:cNvSpPr>
            <a:spLocks noGrp="1"/>
          </p:cNvSpPr>
          <p:nvPr>
            <p:ph type="body" idx="2"/>
          </p:nvPr>
        </p:nvSpPr>
        <p:spPr>
          <a:xfrm>
            <a:off x="457200" y="990600"/>
            <a:ext cx="3008313" cy="5181600"/>
          </a:xfrm>
        </p:spPr>
        <p:txBody>
          <a:bodyPr>
            <a:noAutofit/>
          </a:bodyPr>
          <a:lstStyle/>
          <a:p>
            <a:r>
              <a:rPr lang="en-US" sz="1800" b="1" dirty="0"/>
              <a:t>R</a:t>
            </a:r>
            <a:r>
              <a:rPr lang="en-US" sz="1800" b="1" dirty="0" smtClean="0"/>
              <a:t>emoves formal tone, more conversational</a:t>
            </a:r>
          </a:p>
          <a:p>
            <a:endParaRPr lang="en-US" sz="1800" b="1" dirty="0"/>
          </a:p>
          <a:p>
            <a:r>
              <a:rPr lang="en-US" sz="1800" b="1" dirty="0"/>
              <a:t>F</a:t>
            </a:r>
            <a:r>
              <a:rPr lang="en-US" sz="1800" b="1" dirty="0" smtClean="0"/>
              <a:t>irst person and/or second-person vocabulary, i.e. “I”, “my”, and “you”</a:t>
            </a:r>
          </a:p>
          <a:p>
            <a:endParaRPr lang="en-US" sz="1800" b="1" dirty="0"/>
          </a:p>
          <a:p>
            <a:r>
              <a:rPr lang="en-US" sz="1800" b="1" dirty="0"/>
              <a:t>O</a:t>
            </a:r>
            <a:r>
              <a:rPr lang="en-US" sz="1800" b="1" dirty="0" smtClean="0"/>
              <a:t>n-screen character or icon that also speaks conversationally</a:t>
            </a:r>
          </a:p>
          <a:p>
            <a:endParaRPr lang="en-US" sz="1800" b="1" dirty="0"/>
          </a:p>
          <a:p>
            <a:r>
              <a:rPr lang="en-US" sz="1800" b="1" dirty="0" smtClean="0"/>
              <a:t>Studies show students strive harder to learn material when they are in a conversation rather than  simply receiving information</a:t>
            </a:r>
            <a:endParaRPr lang="en-US" sz="1800" b="1" dirty="0"/>
          </a:p>
        </p:txBody>
      </p:sp>
      <p:sp>
        <p:nvSpPr>
          <p:cNvPr id="6" name="Content Placeholder 5"/>
          <p:cNvSpPr>
            <a:spLocks noGrp="1"/>
          </p:cNvSpPr>
          <p:nvPr>
            <p:ph sz="half" idx="1"/>
          </p:nvPr>
        </p:nvSpPr>
        <p:spPr>
          <a:xfrm>
            <a:off x="3575050" y="273050"/>
            <a:ext cx="5111750" cy="5853113"/>
          </a:xfrm>
        </p:spPr>
        <p:txBody>
          <a:bodyPr/>
          <a:lstStyle/>
          <a:p>
            <a:pPr marL="137160" indent="0" algn="ctr">
              <a:buNone/>
            </a:pPr>
            <a:r>
              <a:rPr lang="en-US" dirty="0" smtClean="0"/>
              <a:t>Pedagogical /On-Screen Character</a:t>
            </a:r>
          </a:p>
          <a:p>
            <a:endParaRPr lang="en-US" dirty="0"/>
          </a:p>
          <a:p>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9778" y="1219200"/>
            <a:ext cx="4425894" cy="4648200"/>
          </a:xfrm>
          <a:prstGeom prst="rect">
            <a:avLst/>
          </a:prstGeom>
        </p:spPr>
      </p:pic>
    </p:spTree>
    <p:extLst>
      <p:ext uri="{BB962C8B-B14F-4D97-AF65-F5344CB8AC3E}">
        <p14:creationId xmlns:p14="http://schemas.microsoft.com/office/powerpoint/2010/main" val="38124809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lumMod val="95000"/>
                  </a:schemeClr>
                </a:solidFill>
              </a:rPr>
              <a:t>Example of Personalization</a:t>
            </a:r>
            <a:endParaRPr lang="en-US" dirty="0">
              <a:solidFill>
                <a:schemeClr val="tx1">
                  <a:lumMod val="95000"/>
                </a:schemeClr>
              </a:solidFill>
            </a:endParaRPr>
          </a:p>
        </p:txBody>
      </p:sp>
      <p:pic>
        <p:nvPicPr>
          <p:cNvPr id="9" name="Content Placeholder 8"/>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466860" y="1752600"/>
            <a:ext cx="3772894" cy="3962400"/>
          </a:xfrm>
        </p:spPr>
      </p:pic>
      <p:sp>
        <p:nvSpPr>
          <p:cNvPr id="8" name="Content Placeholder 7"/>
          <p:cNvSpPr>
            <a:spLocks noGrp="1"/>
          </p:cNvSpPr>
          <p:nvPr>
            <p:ph sz="half" idx="2"/>
          </p:nvPr>
        </p:nvSpPr>
        <p:spPr/>
        <p:txBody>
          <a:bodyPr/>
          <a:lstStyle/>
          <a:p>
            <a:pPr marL="137160" indent="0">
              <a:buNone/>
            </a:pPr>
            <a:r>
              <a:rPr lang="en-US" dirty="0" smtClean="0"/>
              <a:t>“Hi, my name is Expo and I’m going to guide you through learning the anatomy of a butterfly. Sometimes anatomy might seem difficult but it’s really easy if you take your time and work in segments. </a:t>
            </a:r>
            <a:r>
              <a:rPr lang="en-US" dirty="0"/>
              <a:t> </a:t>
            </a:r>
            <a:r>
              <a:rPr lang="en-US" dirty="0" smtClean="0"/>
              <a:t>You’ll see. So let’s get started …”</a:t>
            </a:r>
            <a:endParaRPr lang="en-US" dirty="0"/>
          </a:p>
        </p:txBody>
      </p:sp>
    </p:spTree>
    <p:extLst>
      <p:ext uri="{BB962C8B-B14F-4D97-AF65-F5344CB8AC3E}">
        <p14:creationId xmlns:p14="http://schemas.microsoft.com/office/powerpoint/2010/main" val="181976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4000" b="1" dirty="0" smtClean="0">
                <a:solidFill>
                  <a:schemeClr val="tx1"/>
                </a:solidFill>
              </a:rPr>
              <a:t>Pre-Training</a:t>
            </a:r>
            <a:endParaRPr lang="en-US" sz="4000" b="1" dirty="0">
              <a:solidFill>
                <a:schemeClr val="tx1"/>
              </a:solidFill>
            </a:endParaRPr>
          </a:p>
        </p:txBody>
      </p:sp>
      <p:sp>
        <p:nvSpPr>
          <p:cNvPr id="7" name="Text Placeholder 6"/>
          <p:cNvSpPr>
            <a:spLocks noGrp="1"/>
          </p:cNvSpPr>
          <p:nvPr>
            <p:ph idx="1"/>
          </p:nvPr>
        </p:nvSpPr>
        <p:spPr/>
        <p:txBody>
          <a:bodyPr/>
          <a:lstStyle/>
          <a:p>
            <a:r>
              <a:rPr lang="en-US" b="1" dirty="0" smtClean="0"/>
              <a:t>Provide training on key concepts, terms, or information before starting a formal lesson</a:t>
            </a:r>
          </a:p>
          <a:p>
            <a:endParaRPr lang="en-US" b="1" dirty="0"/>
          </a:p>
          <a:p>
            <a:r>
              <a:rPr lang="en-US" b="1" dirty="0" smtClean="0"/>
              <a:t>Good for beginners processing complex material or information</a:t>
            </a:r>
          </a:p>
          <a:p>
            <a:endParaRPr lang="en-US" b="1" dirty="0"/>
          </a:p>
          <a:p>
            <a:r>
              <a:rPr lang="en-US" b="1" dirty="0" smtClean="0"/>
              <a:t>Can include a practice exercise</a:t>
            </a:r>
          </a:p>
          <a:p>
            <a:endParaRPr lang="en-US" dirty="0"/>
          </a:p>
          <a:p>
            <a:endParaRPr lang="en-US" dirty="0" smtClean="0"/>
          </a:p>
          <a:p>
            <a:endParaRPr lang="en-US" dirty="0"/>
          </a:p>
        </p:txBody>
      </p:sp>
    </p:spTree>
    <p:extLst>
      <p:ext uri="{BB962C8B-B14F-4D97-AF65-F5344CB8AC3E}">
        <p14:creationId xmlns:p14="http://schemas.microsoft.com/office/powerpoint/2010/main" val="1792416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Example of Pre-Training</a:t>
            </a:r>
            <a:endParaRPr lang="en-US" dirty="0">
              <a:solidFill>
                <a:schemeClr val="tx1"/>
              </a:solidFill>
            </a:endParaRPr>
          </a:p>
        </p:txBody>
      </p:sp>
      <p:sp>
        <p:nvSpPr>
          <p:cNvPr id="5" name="Content Placeholder 4"/>
          <p:cNvSpPr>
            <a:spLocks noGrp="1"/>
          </p:cNvSpPr>
          <p:nvPr>
            <p:ph sz="half" idx="1"/>
          </p:nvPr>
        </p:nvSpPr>
        <p:spPr/>
        <p:txBody>
          <a:bodyPr/>
          <a:lstStyle/>
          <a:p>
            <a:pPr marL="137160" indent="0">
              <a:buNone/>
            </a:pPr>
            <a:r>
              <a:rPr lang="en-US" b="1" dirty="0" smtClean="0"/>
              <a:t>“</a:t>
            </a:r>
            <a:r>
              <a:rPr lang="en-US" b="1" dirty="0"/>
              <a:t>T</a:t>
            </a:r>
            <a:r>
              <a:rPr lang="en-US" b="1" dirty="0" smtClean="0"/>
              <a:t>here are a few terms that you might not know, let’s go over those first. There’s three of them and they’re on the next slide. Take your time, memorize them and their definitions, and when you’re ready go to the next slide.”</a:t>
            </a:r>
            <a:endParaRPr lang="en-US" b="1" dirty="0"/>
          </a:p>
        </p:txBody>
      </p:sp>
      <p:pic>
        <p:nvPicPr>
          <p:cNvPr id="7" name="Content Placeholder 6"/>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24400" y="1676400"/>
            <a:ext cx="4135672" cy="4343400"/>
          </a:xfrm>
        </p:spPr>
      </p:pic>
    </p:spTree>
    <p:extLst>
      <p:ext uri="{BB962C8B-B14F-4D97-AF65-F5344CB8AC3E}">
        <p14:creationId xmlns:p14="http://schemas.microsoft.com/office/powerpoint/2010/main" val="32330034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solidFill>
                  <a:schemeClr val="tx1"/>
                </a:solidFill>
              </a:rPr>
              <a:t>Example of Pre-Training</a:t>
            </a:r>
            <a:endParaRPr lang="en-US" dirty="0">
              <a:solidFill>
                <a:schemeClr val="tx1"/>
              </a:solidFill>
            </a:endParaRPr>
          </a:p>
        </p:txBody>
      </p:sp>
      <p:sp>
        <p:nvSpPr>
          <p:cNvPr id="9" name="Content Placeholder 8"/>
          <p:cNvSpPr>
            <a:spLocks noGrp="1"/>
          </p:cNvSpPr>
          <p:nvPr>
            <p:ph idx="1"/>
          </p:nvPr>
        </p:nvSpPr>
        <p:spPr/>
        <p:txBody>
          <a:bodyPr>
            <a:normAutofit lnSpcReduction="10000"/>
          </a:bodyPr>
          <a:lstStyle/>
          <a:p>
            <a:pPr marL="137160" indent="0">
              <a:buNone/>
            </a:pPr>
            <a:r>
              <a:rPr lang="en-US" sz="3900" b="1" dirty="0"/>
              <a:t>Key words/definitions:</a:t>
            </a:r>
          </a:p>
          <a:p>
            <a:endParaRPr lang="en-US" sz="800" b="1" dirty="0"/>
          </a:p>
          <a:p>
            <a:r>
              <a:rPr lang="en-US" b="1" u="sng" dirty="0"/>
              <a:t>Thorax</a:t>
            </a:r>
            <a:r>
              <a:rPr lang="en-US" b="1" dirty="0"/>
              <a:t> </a:t>
            </a:r>
            <a:r>
              <a:rPr lang="en-US" b="1" dirty="0" smtClean="0"/>
              <a:t>- </a:t>
            </a:r>
            <a:r>
              <a:rPr lang="en-US" b="1" dirty="0"/>
              <a:t>The locus or means of </a:t>
            </a:r>
            <a:r>
              <a:rPr lang="en-US" b="1" dirty="0" smtClean="0"/>
              <a:t>locomotion. </a:t>
            </a:r>
            <a:r>
              <a:rPr lang="en-US" b="1" dirty="0"/>
              <a:t>The butterfly’s wings are </a:t>
            </a:r>
            <a:r>
              <a:rPr lang="en-US" b="1" dirty="0" smtClean="0"/>
              <a:t>also attached </a:t>
            </a:r>
            <a:r>
              <a:rPr lang="en-US" b="1" dirty="0"/>
              <a:t>to the t</a:t>
            </a:r>
            <a:r>
              <a:rPr lang="en-US" b="1" dirty="0" smtClean="0"/>
              <a:t>horax.</a:t>
            </a:r>
            <a:endParaRPr lang="en-US" b="1" dirty="0"/>
          </a:p>
          <a:p>
            <a:r>
              <a:rPr lang="en-US" b="1" dirty="0" smtClean="0"/>
              <a:t> </a:t>
            </a:r>
            <a:r>
              <a:rPr lang="en-US" b="1" u="sng" dirty="0" smtClean="0"/>
              <a:t>Abdomen</a:t>
            </a:r>
            <a:r>
              <a:rPr lang="en-US" b="1" dirty="0" smtClean="0"/>
              <a:t>- </a:t>
            </a:r>
            <a:r>
              <a:rPr lang="en-US" b="1" dirty="0"/>
              <a:t>The butterfly’s heart, reproductive organs, breathing pores and digestive system are in its  </a:t>
            </a:r>
            <a:r>
              <a:rPr lang="en-US" b="1" dirty="0" smtClean="0"/>
              <a:t>abdomen.</a:t>
            </a:r>
            <a:endParaRPr lang="en-US" b="1" dirty="0"/>
          </a:p>
          <a:p>
            <a:r>
              <a:rPr lang="en-US" b="1" dirty="0" smtClean="0"/>
              <a:t> </a:t>
            </a:r>
            <a:r>
              <a:rPr lang="en-US" b="1" u="sng" dirty="0" smtClean="0"/>
              <a:t>Proboscis</a:t>
            </a:r>
            <a:r>
              <a:rPr lang="en-US" b="1" dirty="0" smtClean="0"/>
              <a:t> - Siphoning-sucking structure with muscles </a:t>
            </a:r>
            <a:r>
              <a:rPr lang="en-US" b="1" dirty="0"/>
              <a:t>that control the coiling and uncoiling of the </a:t>
            </a:r>
            <a:r>
              <a:rPr lang="en-US" b="1" dirty="0" smtClean="0"/>
              <a:t>proboscis.</a:t>
            </a:r>
            <a:r>
              <a:rPr lang="en-US" dirty="0" smtClean="0"/>
              <a:t> </a:t>
            </a:r>
            <a:endParaRPr lang="en-US" dirty="0"/>
          </a:p>
          <a:p>
            <a:endParaRPr lang="en-US" b="1" dirty="0"/>
          </a:p>
          <a:p>
            <a:endParaRPr lang="en-US" b="1" dirty="0"/>
          </a:p>
          <a:p>
            <a:endParaRPr lang="en-US" dirty="0"/>
          </a:p>
        </p:txBody>
      </p:sp>
    </p:spTree>
    <p:extLst>
      <p:ext uri="{BB962C8B-B14F-4D97-AF65-F5344CB8AC3E}">
        <p14:creationId xmlns:p14="http://schemas.microsoft.com/office/powerpoint/2010/main" val="830514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000" dirty="0" smtClean="0">
                <a:solidFill>
                  <a:schemeClr val="tx1"/>
                </a:solidFill>
              </a:rPr>
              <a:t>Segmentation</a:t>
            </a:r>
            <a:endParaRPr lang="en-US" sz="4000" dirty="0">
              <a:solidFill>
                <a:schemeClr val="tx1"/>
              </a:solidFill>
            </a:endParaRPr>
          </a:p>
        </p:txBody>
      </p:sp>
      <p:sp>
        <p:nvSpPr>
          <p:cNvPr id="7" name="Content Placeholder 6"/>
          <p:cNvSpPr>
            <a:spLocks noGrp="1"/>
          </p:cNvSpPr>
          <p:nvPr>
            <p:ph idx="1"/>
          </p:nvPr>
        </p:nvSpPr>
        <p:spPr/>
        <p:txBody>
          <a:bodyPr>
            <a:normAutofit/>
          </a:bodyPr>
          <a:lstStyle/>
          <a:p>
            <a:r>
              <a:rPr lang="en-US" sz="3200" b="1" dirty="0" smtClean="0"/>
              <a:t>Breaking complex instructional material into manageable pieces.</a:t>
            </a:r>
          </a:p>
          <a:p>
            <a:endParaRPr lang="en-US" sz="3200" b="1" dirty="0"/>
          </a:p>
          <a:p>
            <a:r>
              <a:rPr lang="en-US" sz="3200" b="1" dirty="0" smtClean="0"/>
              <a:t>Each segment has one to three pieces.</a:t>
            </a:r>
          </a:p>
          <a:p>
            <a:endParaRPr lang="en-US" sz="3200" b="1" dirty="0"/>
          </a:p>
          <a:p>
            <a:r>
              <a:rPr lang="en-US" sz="3200" b="1" dirty="0" smtClean="0"/>
              <a:t>Allows the learner to manage essential processing</a:t>
            </a:r>
            <a:endParaRPr lang="en-US" sz="3200" b="1" dirty="0"/>
          </a:p>
        </p:txBody>
      </p:sp>
    </p:spTree>
    <p:extLst>
      <p:ext uri="{BB962C8B-B14F-4D97-AF65-F5344CB8AC3E}">
        <p14:creationId xmlns:p14="http://schemas.microsoft.com/office/powerpoint/2010/main" val="1067433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1"/>
                </a:solidFill>
              </a:rPr>
              <a:t>Example of Segmentation</a:t>
            </a:r>
            <a:endParaRPr lang="en-US" dirty="0">
              <a:solidFill>
                <a:schemeClr val="tx1"/>
              </a:solidFill>
            </a:endParaRPr>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423023" y="1662427"/>
            <a:ext cx="4148977" cy="4357373"/>
          </a:xfrm>
        </p:spPr>
      </p:pic>
      <p:sp>
        <p:nvSpPr>
          <p:cNvPr id="6" name="Content Placeholder 5"/>
          <p:cNvSpPr>
            <a:spLocks noGrp="1"/>
          </p:cNvSpPr>
          <p:nvPr>
            <p:ph sz="half" idx="2"/>
          </p:nvPr>
        </p:nvSpPr>
        <p:spPr/>
        <p:txBody>
          <a:bodyPr>
            <a:normAutofit/>
          </a:bodyPr>
          <a:lstStyle/>
          <a:p>
            <a:r>
              <a:rPr lang="en-US" sz="3200" b="1" dirty="0" smtClean="0"/>
              <a:t>“This </a:t>
            </a:r>
            <a:r>
              <a:rPr lang="en-US" sz="3200" b="1" dirty="0"/>
              <a:t>segment of the presentation is fairly easy, we're going to locate the second largest anatomical part of the butterfly: its wings. </a:t>
            </a:r>
            <a:r>
              <a:rPr lang="en-US" sz="3200" b="1" dirty="0" smtClean="0"/>
              <a:t>“</a:t>
            </a:r>
            <a:endParaRPr lang="en-US" sz="3200" b="1" dirty="0"/>
          </a:p>
        </p:txBody>
      </p:sp>
    </p:spTree>
    <p:extLst>
      <p:ext uri="{BB962C8B-B14F-4D97-AF65-F5344CB8AC3E}">
        <p14:creationId xmlns:p14="http://schemas.microsoft.com/office/powerpoint/2010/main" val="2765728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chemeClr val="tx1"/>
                </a:solidFill>
              </a:rPr>
              <a:t>Example of Segmentation</a:t>
            </a:r>
            <a:endParaRPr lang="en-US" dirty="0">
              <a:solidFill>
                <a:schemeClr val="tx1"/>
              </a:solidFill>
            </a:endParaRPr>
          </a:p>
        </p:txBody>
      </p:sp>
      <p:sp>
        <p:nvSpPr>
          <p:cNvPr id="10" name="Content Placeholder 9"/>
          <p:cNvSpPr>
            <a:spLocks noGrp="1"/>
          </p:cNvSpPr>
          <p:nvPr>
            <p:ph sz="half" idx="1"/>
          </p:nvPr>
        </p:nvSpPr>
        <p:spPr/>
        <p:txBody>
          <a:bodyPr>
            <a:normAutofit/>
          </a:bodyPr>
          <a:lstStyle/>
          <a:p>
            <a:pPr marL="137160" indent="0">
              <a:buNone/>
            </a:pPr>
            <a:r>
              <a:rPr lang="en-US" sz="2800" b="1" dirty="0" smtClean="0"/>
              <a:t>“As </a:t>
            </a:r>
            <a:r>
              <a:rPr lang="en-US" sz="2800" b="1" dirty="0"/>
              <a:t>you've probably already noticed </a:t>
            </a:r>
            <a:r>
              <a:rPr lang="en-US" sz="2800" b="1" dirty="0" smtClean="0"/>
              <a:t>from the </a:t>
            </a:r>
            <a:r>
              <a:rPr lang="en-US" sz="2800" b="1" dirty="0"/>
              <a:t>previous slides, </a:t>
            </a:r>
            <a:r>
              <a:rPr lang="en-US" sz="2800" b="1" dirty="0" smtClean="0"/>
              <a:t>butterflies </a:t>
            </a:r>
            <a:r>
              <a:rPr lang="en-US" sz="2800" b="1" dirty="0"/>
              <a:t>actually have four. That's right, four wings that carry them over vast distances, sometimes to different hemispheres!"</a:t>
            </a:r>
          </a:p>
          <a:p>
            <a:endParaRPr lang="en-US" dirty="0"/>
          </a:p>
        </p:txBody>
      </p:sp>
      <p:pic>
        <p:nvPicPr>
          <p:cNvPr id="13" name="Content Placeholder 12"/>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754141" y="1905000"/>
            <a:ext cx="4221554" cy="3581400"/>
          </a:xfrm>
        </p:spPr>
      </p:pic>
    </p:spTree>
    <p:extLst>
      <p:ext uri="{BB962C8B-B14F-4D97-AF65-F5344CB8AC3E}">
        <p14:creationId xmlns:p14="http://schemas.microsoft.com/office/powerpoint/2010/main" val="427645109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186</TotalTime>
  <Words>1049</Words>
  <Application>Microsoft Office PowerPoint</Application>
  <PresentationFormat>On-screen Show (4:3)</PresentationFormat>
  <Paragraphs>95</Paragraphs>
  <Slides>14</Slides>
  <Notes>9</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Apex</vt:lpstr>
      <vt:lpstr>PowerPoint Presentation</vt:lpstr>
      <vt:lpstr>Personalization :</vt:lpstr>
      <vt:lpstr>Example of Personalization</vt:lpstr>
      <vt:lpstr>Pre-Training</vt:lpstr>
      <vt:lpstr>Example of Pre-Training</vt:lpstr>
      <vt:lpstr>Example of Pre-Training</vt:lpstr>
      <vt:lpstr>Segmentation</vt:lpstr>
      <vt:lpstr>Example of Segmentation</vt:lpstr>
      <vt:lpstr>Example of Segmentation</vt:lpstr>
      <vt:lpstr>Example of Segmentation</vt:lpstr>
      <vt:lpstr>Worked Examples</vt:lpstr>
      <vt:lpstr>Example of Worked Example</vt:lpstr>
      <vt:lpstr>Example of Worked Example</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Yashana</dc:creator>
  <cp:lastModifiedBy>Yashana</cp:lastModifiedBy>
  <cp:revision>17</cp:revision>
  <dcterms:created xsi:type="dcterms:W3CDTF">2012-04-24T03:17:03Z</dcterms:created>
  <dcterms:modified xsi:type="dcterms:W3CDTF">2012-04-24T06:23:42Z</dcterms:modified>
</cp:coreProperties>
</file>