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
  </p:notesMasterIdLst>
  <p:sldIdLst>
    <p:sldId id="258" r:id="rId2"/>
    <p:sldId id="257" r:id="rId3"/>
    <p:sldId id="259" r:id="rId4"/>
    <p:sldId id="256" r:id="rId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0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9" d="100"/>
          <a:sy n="19" d="100"/>
        </p:scale>
        <p:origin x="-1680" y="-6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E78B94FC-452E-4A6D-B87F-B74774C53269}" type="datetimeFigureOut">
              <a:rPr lang="en-US"/>
              <a:pPr>
                <a:defRPr/>
              </a:pPr>
              <a:t>5/7/2012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DAE06DD8-8259-4093-BEF9-94638B12BF2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E19A298-E6F9-410A-987A-1C25BCA679F4}" type="slidenum">
              <a:rPr lang="en-US" smtClean="0"/>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790B7F6-8D29-4B42-9793-CD5CEDE6D4B6}"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0FDDC1-29CB-487B-B912-9F0540BADB92}"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timeline is created for wedding and event planners to be able to have a system to help them follow as they are planning their couples wedding. Students who have recently graduated with an MBA or events planner degrees should be aware of the different planning that is needed monthly in order to help prepare their couple for their wedding day. For 12 months  or more in planning a wedding the bride and groom should be looking for their venue,  purchasing the brides dress, notifying families of the engagement, and planning engagement photos. 9 months  the couple should have found the wedding venue, completed engagement photos, sent out save the date cards and booked all vendors. 7 months the bride should have wedding dress, bridesmaid dresses, flowers, and all vendors should be getting paid. 5 months bride should be working on wedding invitations, sending them out, ordering last minute wedding items, purchase rings, ordered cake, limo, hotel arrangements for out of state guest and wedding party, planning bridal shower and honey moon location.  Wedding Day couple should have no stress worrying about wedding information. Bridal party is set to go, parents are ready, brides dress, shoes, makeup, hair should be done, vendors contracts should be available and monies incase they have more guest arriving to wedding. </a:t>
            </a:r>
          </a:p>
          <a:p>
            <a:pPr eaLnBrk="1" hangingPunct="1">
              <a:spcBef>
                <a:spcPct val="0"/>
              </a:spcBef>
            </a:pPr>
            <a:endParaRPr 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13AF446-5804-4D02-BC0F-DCD7741F9491}" type="slidenum">
              <a:rPr lang="en-US" smtClean="0"/>
              <a:pPr/>
              <a:t>4</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7712075" y="3136900"/>
            <a:ext cx="911225" cy="2074863"/>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446088" y="3055938"/>
            <a:ext cx="694690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541338" y="4559300"/>
            <a:ext cx="675640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Rectangle 10"/>
          <p:cNvSpPr/>
          <p:nvPr/>
        </p:nvSpPr>
        <p:spPr>
          <a:xfrm>
            <a:off x="539750" y="3140075"/>
            <a:ext cx="6759575" cy="207645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
        <p:nvSpPr>
          <p:cNvPr id="12" name="Date Placeholder 3"/>
          <p:cNvSpPr>
            <a:spLocks noGrp="1"/>
          </p:cNvSpPr>
          <p:nvPr>
            <p:ph type="dt" sz="half" idx="10"/>
          </p:nvPr>
        </p:nvSpPr>
        <p:spPr/>
        <p:txBody>
          <a:bodyPr/>
          <a:lstStyle>
            <a:lvl1pPr>
              <a:defRPr/>
            </a:lvl1pPr>
          </a:lstStyle>
          <a:p>
            <a:pPr>
              <a:defRPr/>
            </a:pPr>
            <a:endParaRPr lang="en-US"/>
          </a:p>
        </p:txBody>
      </p:sp>
      <p:sp>
        <p:nvSpPr>
          <p:cNvPr id="13" name="Footer Placeholder 4"/>
          <p:cNvSpPr>
            <a:spLocks noGrp="1"/>
          </p:cNvSpPr>
          <p:nvPr>
            <p:ph type="ftr" sz="quarter" idx="11"/>
          </p:nvPr>
        </p:nvSpPr>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7786688" y="4625975"/>
            <a:ext cx="762000" cy="457200"/>
          </a:xfrm>
        </p:spPr>
        <p:txBody>
          <a:bodyPr/>
          <a:lstStyle>
            <a:lvl1pPr algn="ctr">
              <a:defRPr sz="2800">
                <a:solidFill>
                  <a:schemeClr val="accent1">
                    <a:lumMod val="50000"/>
                  </a:schemeClr>
                </a:solidFill>
              </a:defRPr>
            </a:lvl1pPr>
          </a:lstStyle>
          <a:p>
            <a:pPr>
              <a:defRPr/>
            </a:pPr>
            <a:fld id="{0DE5FE3D-4B50-495D-8E00-69366E5DDAB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3FEF769-A6F9-491F-B464-62CB2AE5FA5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6861175" y="228600"/>
            <a:ext cx="1860550" cy="6122988"/>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954838" y="350838"/>
            <a:ext cx="1673225" cy="5876925"/>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pPr>
              <a:defRPr/>
            </a:pPr>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666EC915-8CEF-4F6E-937D-E3658072A3A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663972C-EE49-46B2-89BC-5ACB0D917E1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5" name="Rounded Rectangle 4"/>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568325" y="3048000"/>
            <a:ext cx="8032750" cy="22447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676275" y="4541838"/>
            <a:ext cx="7816850" cy="663575"/>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676275" y="3124200"/>
            <a:ext cx="7816850" cy="2078038"/>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lstStyle>
          <a:p>
            <a:pPr>
              <a:defRPr/>
            </a:pPr>
            <a:endParaRPr lang="en-US"/>
          </a:p>
        </p:txBody>
      </p:sp>
      <p:sp>
        <p:nvSpPr>
          <p:cNvPr id="11" name="Footer Placeholder 4"/>
          <p:cNvSpPr>
            <a:spLocks noGrp="1"/>
          </p:cNvSpPr>
          <p:nvPr>
            <p:ph type="ftr" sz="quarter" idx="11"/>
          </p:nvPr>
        </p:nvSpPr>
        <p:spPr/>
        <p:txBody>
          <a:bodyPr/>
          <a:lstStyle>
            <a:lvl1pPr>
              <a:defRPr/>
            </a:lvl1pPr>
          </a:lstStyle>
          <a:p>
            <a:pPr>
              <a:defRPr/>
            </a:pPr>
            <a:endParaRPr lang="en-US"/>
          </a:p>
        </p:txBody>
      </p:sp>
      <p:sp>
        <p:nvSpPr>
          <p:cNvPr id="12" name="Slide Number Placeholder 5"/>
          <p:cNvSpPr>
            <a:spLocks noGrp="1"/>
          </p:cNvSpPr>
          <p:nvPr>
            <p:ph type="sldNum" sz="quarter" idx="12"/>
          </p:nvPr>
        </p:nvSpPr>
        <p:spPr/>
        <p:txBody>
          <a:bodyPr/>
          <a:lstStyle>
            <a:lvl1pPr>
              <a:defRPr/>
            </a:lvl1pPr>
          </a:lstStyle>
          <a:p>
            <a:pPr>
              <a:defRPr/>
            </a:pPr>
            <a:fld id="{AAC99934-F3DD-4EF7-85BA-21E7153F1DD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6B89622-836E-424A-8880-DE7F8E3F608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CC802BD-A2F0-418A-AD8A-4CF18C2E356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8ACAA1F-6BB5-4155-A98C-4F4C6493488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3" name="Rounded Rectangle 2"/>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Date Placeholder 1"/>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49039A4-6C5C-4CCD-8EF6-D5F5EBF6794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676275" y="1643063"/>
            <a:ext cx="2484438" cy="3233737"/>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lstStyle>
            <a:lvl1pPr algn="l">
              <a:defRPr sz="2000" b="0">
                <a:solidFill>
                  <a:schemeClr val="accent1">
                    <a:lumMod val="75000"/>
                  </a:schemeClr>
                </a:solidFill>
              </a:defRPr>
            </a:lvl1pPr>
          </a:lstStyle>
          <a:p>
            <a:r>
              <a:rPr lang="en-US" smtClean="0"/>
              <a:t>Click to edit Master title style</a:t>
            </a:r>
            <a:endParaRPr lang="en-US"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0FE252FE-2F5B-421C-9210-3270F3922F4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6" name="Rounded Rectangle 5"/>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Rectangle 7"/>
          <p:cNvSpPr/>
          <p:nvPr/>
        </p:nvSpPr>
        <p:spPr>
          <a:xfrm>
            <a:off x="762000" y="5029200"/>
            <a:ext cx="7600950" cy="1203325"/>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Rectangle 8"/>
          <p:cNvSpPr/>
          <p:nvPr/>
        </p:nvSpPr>
        <p:spPr>
          <a:xfrm>
            <a:off x="914400" y="5638800"/>
            <a:ext cx="7327900" cy="452438"/>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604838" y="5075238"/>
            <a:ext cx="7947025" cy="1096962"/>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0"/>
          <a:lstStyle>
            <a:lvl1pPr algn="ctr">
              <a:defRPr sz="2000" b="0">
                <a:solidFill>
                  <a:schemeClr val="accent1">
                    <a:lumMod val="75000"/>
                  </a:schemeClr>
                </a:solidFill>
              </a:defRPr>
            </a:lvl1pPr>
          </a:lstStyle>
          <a:p>
            <a:r>
              <a:rPr lang="en-US" smtClean="0"/>
              <a:t>Click to edit Master title style</a:t>
            </a:r>
            <a:endParaRPr lang="en-US" dirty="0"/>
          </a:p>
        </p:txBody>
      </p:sp>
      <p:sp>
        <p:nvSpPr>
          <p:cNvPr id="11" name="Date Placeholder 4"/>
          <p:cNvSpPr>
            <a:spLocks noGrp="1"/>
          </p:cNvSpPr>
          <p:nvPr>
            <p:ph type="dt" sz="half" idx="10"/>
          </p:nvPr>
        </p:nvSpPr>
        <p:spPr/>
        <p:txBody>
          <a:bodyPr/>
          <a:lstStyle>
            <a:lvl1pPr>
              <a:defRPr/>
            </a:lvl1pPr>
          </a:lstStyle>
          <a:p>
            <a:pPr>
              <a:defRPr/>
            </a:pPr>
            <a:endParaRPr lang="en-US"/>
          </a:p>
        </p:txBody>
      </p:sp>
      <p:sp>
        <p:nvSpPr>
          <p:cNvPr id="12" name="Slide Number Placeholder 6"/>
          <p:cNvSpPr>
            <a:spLocks noGrp="1"/>
          </p:cNvSpPr>
          <p:nvPr>
            <p:ph type="sldNum" sz="quarter" idx="11"/>
          </p:nvPr>
        </p:nvSpPr>
        <p:spPr/>
        <p:txBody>
          <a:bodyPr/>
          <a:lstStyle>
            <a:lvl1pPr>
              <a:defRPr/>
            </a:lvl1pPr>
          </a:lstStyle>
          <a:p>
            <a:pPr>
              <a:defRPr/>
            </a:pPr>
            <a:fld id="{5AF29644-CEBB-4850-BA43-72CDAF9BE114}" type="slidenum">
              <a:rPr lang="en-US"/>
              <a:pPr>
                <a:defRPr/>
              </a:pPr>
              <a:t>‹#›</a:t>
            </a:fld>
            <a:endParaRPr lang="en-US"/>
          </a:p>
        </p:txBody>
      </p:sp>
      <p:sp>
        <p:nvSpPr>
          <p:cNvPr id="13" name="Footer Placeholder 5"/>
          <p:cNvSpPr>
            <a:spLocks noGrp="1"/>
          </p:cNvSpPr>
          <p:nvPr>
            <p:ph type="ftr" sz="quarter" idx="12"/>
          </p:nvPr>
        </p:nvSpPr>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useBgFill="1">
        <p:nvSpPr>
          <p:cNvPr id="7" name="Rounded Rectangle 6"/>
          <p:cNvSpPr/>
          <p:nvPr/>
        </p:nvSpPr>
        <p:spPr>
          <a:xfrm>
            <a:off x="92075" y="101600"/>
            <a:ext cx="8959850" cy="6664325"/>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28" name="Text Placeholder 2"/>
          <p:cNvSpPr>
            <a:spLocks noGrp="1"/>
          </p:cNvSpPr>
          <p:nvPr>
            <p:ph type="body" idx="1"/>
          </p:nvPr>
        </p:nvSpPr>
        <p:spPr bwMode="auto">
          <a:xfrm>
            <a:off x="457200" y="1752600"/>
            <a:ext cx="8229600" cy="43735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pPr>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pPr>
              <a:defRPr/>
            </a:pPr>
            <a:fld id="{CEDCE8B6-2111-4A4E-BB2F-9ABD7265E731}" type="slidenum">
              <a:rPr lang="en-US"/>
              <a:pPr>
                <a:defRPr/>
              </a:pPr>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Rectangle 9"/>
          <p:cNvSpPr/>
          <p:nvPr/>
        </p:nvSpPr>
        <p:spPr>
          <a:xfrm>
            <a:off x="373063" y="373063"/>
            <a:ext cx="8380412" cy="1117600"/>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425450" y="407988"/>
            <a:ext cx="8261350" cy="103981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36" r:id="rId1"/>
    <p:sldLayoutId id="2147483731" r:id="rId2"/>
    <p:sldLayoutId id="2147483737" r:id="rId3"/>
    <p:sldLayoutId id="2147483732" r:id="rId4"/>
    <p:sldLayoutId id="2147483733" r:id="rId5"/>
    <p:sldLayoutId id="2147483734" r:id="rId6"/>
    <p:sldLayoutId id="2147483738" r:id="rId7"/>
    <p:sldLayoutId id="2147483739" r:id="rId8"/>
    <p:sldLayoutId id="2147483740" r:id="rId9"/>
    <p:sldLayoutId id="2147483735" r:id="rId10"/>
    <p:sldLayoutId id="2147483741" r:id="rId11"/>
  </p:sldLayoutIdLst>
  <p:txStyles>
    <p:titleStyle>
      <a:lvl1pPr algn="ctr" rtl="0" eaLnBrk="0" fontAlgn="base" hangingPunct="0">
        <a:spcBef>
          <a:spcPct val="0"/>
        </a:spcBef>
        <a:spcAft>
          <a:spcPct val="0"/>
        </a:spcAft>
        <a:defRPr sz="3500" kern="1200" cap="all">
          <a:solidFill>
            <a:srgbClr val="6B7D72"/>
          </a:solidFill>
          <a:latin typeface="+mj-lt"/>
          <a:ea typeface="+mj-ea"/>
          <a:cs typeface="+mj-cs"/>
        </a:defRPr>
      </a:lvl1pPr>
      <a:lvl2pPr algn="ctr" rtl="0" eaLnBrk="0" fontAlgn="base" hangingPunct="0">
        <a:spcBef>
          <a:spcPct val="0"/>
        </a:spcBef>
        <a:spcAft>
          <a:spcPct val="0"/>
        </a:spcAft>
        <a:defRPr sz="3500">
          <a:solidFill>
            <a:srgbClr val="6B7D72"/>
          </a:solidFill>
          <a:latin typeface="Book Antiqua" pitchFamily="18" charset="0"/>
        </a:defRPr>
      </a:lvl2pPr>
      <a:lvl3pPr algn="ctr" rtl="0" eaLnBrk="0" fontAlgn="base" hangingPunct="0">
        <a:spcBef>
          <a:spcPct val="0"/>
        </a:spcBef>
        <a:spcAft>
          <a:spcPct val="0"/>
        </a:spcAft>
        <a:defRPr sz="3500">
          <a:solidFill>
            <a:srgbClr val="6B7D72"/>
          </a:solidFill>
          <a:latin typeface="Book Antiqua" pitchFamily="18" charset="0"/>
        </a:defRPr>
      </a:lvl3pPr>
      <a:lvl4pPr algn="ctr" rtl="0" eaLnBrk="0" fontAlgn="base" hangingPunct="0">
        <a:spcBef>
          <a:spcPct val="0"/>
        </a:spcBef>
        <a:spcAft>
          <a:spcPct val="0"/>
        </a:spcAft>
        <a:defRPr sz="3500">
          <a:solidFill>
            <a:srgbClr val="6B7D72"/>
          </a:solidFill>
          <a:latin typeface="Book Antiqua" pitchFamily="18" charset="0"/>
        </a:defRPr>
      </a:lvl4pPr>
      <a:lvl5pPr algn="ctr" rtl="0" eaLnBrk="0" fontAlgn="base" hangingPunct="0">
        <a:spcBef>
          <a:spcPct val="0"/>
        </a:spcBef>
        <a:spcAft>
          <a:spcPct val="0"/>
        </a:spcAft>
        <a:defRPr sz="3500">
          <a:solidFill>
            <a:srgbClr val="6B7D72"/>
          </a:solidFill>
          <a:latin typeface="Book Antiqua" pitchFamily="18" charset="0"/>
        </a:defRPr>
      </a:lvl5pPr>
      <a:lvl6pPr marL="457200" algn="ctr" rtl="0" fontAlgn="base">
        <a:spcBef>
          <a:spcPct val="0"/>
        </a:spcBef>
        <a:spcAft>
          <a:spcPct val="0"/>
        </a:spcAft>
        <a:defRPr sz="3500">
          <a:solidFill>
            <a:srgbClr val="6B7D72"/>
          </a:solidFill>
          <a:latin typeface="Book Antiqua" pitchFamily="18" charset="0"/>
        </a:defRPr>
      </a:lvl6pPr>
      <a:lvl7pPr marL="914400" algn="ctr" rtl="0" fontAlgn="base">
        <a:spcBef>
          <a:spcPct val="0"/>
        </a:spcBef>
        <a:spcAft>
          <a:spcPct val="0"/>
        </a:spcAft>
        <a:defRPr sz="3500">
          <a:solidFill>
            <a:srgbClr val="6B7D72"/>
          </a:solidFill>
          <a:latin typeface="Book Antiqua" pitchFamily="18" charset="0"/>
        </a:defRPr>
      </a:lvl7pPr>
      <a:lvl8pPr marL="1371600" algn="ctr" rtl="0" fontAlgn="base">
        <a:spcBef>
          <a:spcPct val="0"/>
        </a:spcBef>
        <a:spcAft>
          <a:spcPct val="0"/>
        </a:spcAft>
        <a:defRPr sz="3500">
          <a:solidFill>
            <a:srgbClr val="6B7D72"/>
          </a:solidFill>
          <a:latin typeface="Book Antiqua" pitchFamily="18" charset="0"/>
        </a:defRPr>
      </a:lvl8pPr>
      <a:lvl9pPr marL="1828800" algn="ctr" rtl="0" fontAlgn="base">
        <a:spcBef>
          <a:spcPct val="0"/>
        </a:spcBef>
        <a:spcAft>
          <a:spcPct val="0"/>
        </a:spcAft>
        <a:defRPr sz="3500">
          <a:solidFill>
            <a:srgbClr val="6B7D72"/>
          </a:solidFill>
          <a:latin typeface="Book Antiqua" pitchFamily="18" charset="0"/>
        </a:defRPr>
      </a:lvl9pPr>
    </p:titleStyle>
    <p:bodyStyle>
      <a:lvl1pPr marL="342900" indent="-228600" algn="l" rtl="0" eaLnBrk="0" fontAlgn="base" hangingPunct="0">
        <a:spcBef>
          <a:spcPct val="20000"/>
        </a:spcBef>
        <a:spcAft>
          <a:spcPct val="0"/>
        </a:spcAft>
        <a:buClr>
          <a:schemeClr val="accent1"/>
        </a:buClr>
        <a:buFont typeface="Arial" charset="0"/>
        <a:buChar char="•"/>
        <a:defRPr sz="2400" kern="1200">
          <a:solidFill>
            <a:schemeClr val="tx2"/>
          </a:solidFill>
          <a:latin typeface="+mn-lt"/>
          <a:ea typeface="+mn-ea"/>
          <a:cs typeface="+mn-cs"/>
        </a:defRPr>
      </a:lvl1pPr>
      <a:lvl2pPr marL="639763" indent="-228600" algn="l" rtl="0" eaLnBrk="0" fontAlgn="base" hangingPunct="0">
        <a:spcBef>
          <a:spcPct val="20000"/>
        </a:spcBef>
        <a:spcAft>
          <a:spcPct val="0"/>
        </a:spcAft>
        <a:buClr>
          <a:schemeClr val="accent2"/>
        </a:buClr>
        <a:buFont typeface="Arial" charset="0"/>
        <a:buChar char="•"/>
        <a:defRPr sz="2000" kern="1200">
          <a:solidFill>
            <a:schemeClr val="tx2"/>
          </a:solidFill>
          <a:latin typeface="+mn-lt"/>
          <a:ea typeface="+mn-ea"/>
          <a:cs typeface="+mn-cs"/>
        </a:defRPr>
      </a:lvl2pPr>
      <a:lvl3pPr marL="914400" indent="-228600" algn="l" rtl="0" eaLnBrk="0" fontAlgn="base" hangingPunct="0">
        <a:spcBef>
          <a:spcPct val="20000"/>
        </a:spcBef>
        <a:spcAft>
          <a:spcPct val="0"/>
        </a:spcAft>
        <a:buClr>
          <a:srgbClr val="B5AE53"/>
        </a:buClr>
        <a:buFont typeface="Arial" charset="0"/>
        <a:buChar char="•"/>
        <a:defRPr kern="1200">
          <a:solidFill>
            <a:schemeClr val="tx2"/>
          </a:solidFill>
          <a:latin typeface="+mn-lt"/>
          <a:ea typeface="+mn-ea"/>
          <a:cs typeface="+mn-cs"/>
        </a:defRPr>
      </a:lvl3pPr>
      <a:lvl4pPr marL="1279525" indent="-228600" algn="l" rtl="0" eaLnBrk="0" fontAlgn="base" hangingPunct="0">
        <a:spcBef>
          <a:spcPct val="20000"/>
        </a:spcBef>
        <a:spcAft>
          <a:spcPct val="0"/>
        </a:spcAft>
        <a:buClr>
          <a:srgbClr val="848058"/>
        </a:buClr>
        <a:buFont typeface="Arial" charset="0"/>
        <a:buChar char="•"/>
        <a:defRPr sz="1600" kern="1200">
          <a:solidFill>
            <a:schemeClr val="tx2"/>
          </a:solidFill>
          <a:latin typeface="+mn-lt"/>
          <a:ea typeface="+mn-ea"/>
          <a:cs typeface="+mn-cs"/>
        </a:defRPr>
      </a:lvl4pPr>
      <a:lvl5pPr marL="1554163" indent="-228600" algn="l" rtl="0" eaLnBrk="0" fontAlgn="base" hangingPunct="0">
        <a:spcBef>
          <a:spcPct val="20000"/>
        </a:spcBef>
        <a:spcAft>
          <a:spcPct val="0"/>
        </a:spcAft>
        <a:buClr>
          <a:srgbClr val="E8B54D"/>
        </a:buClr>
        <a:buFont typeface="Arial" charset="0"/>
        <a:buChar char="•"/>
        <a:defRPr sz="1600" kern="120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coursesforsuccess.com.au/wedding-planner.html"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2938" y="4648200"/>
            <a:ext cx="6553200" cy="457200"/>
          </a:xfrm>
        </p:spPr>
        <p:txBody>
          <a:bodyPr rtlCol="0"/>
          <a:lstStyle/>
          <a:p>
            <a:pPr eaLnBrk="1" fontAlgn="auto" hangingPunct="1">
              <a:spcAft>
                <a:spcPts val="0"/>
              </a:spcAft>
              <a:buFont typeface="Arial" pitchFamily="34" charset="0"/>
              <a:buNone/>
              <a:defRPr/>
            </a:pPr>
            <a:r>
              <a:rPr lang="en-US" dirty="0" smtClean="0">
                <a:latin typeface="Times New Roman" pitchFamily="18" charset="0"/>
                <a:cs typeface="Times New Roman" pitchFamily="18" charset="0"/>
              </a:rPr>
              <a:t>Storyboard Part 1</a:t>
            </a:r>
            <a:endParaRPr lang="en-US" dirty="0">
              <a:latin typeface="Times New Roman" pitchFamily="18" charset="0"/>
              <a:cs typeface="Times New Roman" pitchFamily="18" charset="0"/>
            </a:endParaRPr>
          </a:p>
        </p:txBody>
      </p:sp>
      <p:sp>
        <p:nvSpPr>
          <p:cNvPr id="2" name="Title 1"/>
          <p:cNvSpPr>
            <a:spLocks noGrp="1"/>
          </p:cNvSpPr>
          <p:nvPr>
            <p:ph type="ctrTitle"/>
          </p:nvPr>
        </p:nvSpPr>
        <p:spPr>
          <a:xfrm>
            <a:off x="604838" y="3227388"/>
            <a:ext cx="6629400" cy="1219200"/>
          </a:xfrm>
        </p:spPr>
        <p:txBody>
          <a:bodyPr>
            <a:normAutofit/>
          </a:bodyPr>
          <a:lstStyle/>
          <a:p>
            <a:pPr eaLnBrk="1" fontAlgn="auto" hangingPunct="1">
              <a:spcAft>
                <a:spcPts val="0"/>
              </a:spcAft>
              <a:defRPr/>
            </a:pPr>
            <a:r>
              <a:rPr lang="en-US" sz="1800" dirty="0" smtClean="0">
                <a:latin typeface="Times New Roman" pitchFamily="18" charset="0"/>
                <a:cs typeface="Times New Roman" pitchFamily="18" charset="0"/>
              </a:rPr>
              <a:t>Stephanie White</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AET/541</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Leo </a:t>
            </a:r>
            <a:r>
              <a:rPr lang="en-US" sz="1800" dirty="0" err="1" smtClean="0">
                <a:latin typeface="Times New Roman" pitchFamily="18" charset="0"/>
                <a:cs typeface="Times New Roman" pitchFamily="18" charset="0"/>
              </a:rPr>
              <a:t>Giglio</a:t>
            </a:r>
            <a:endParaRPr lang="en-US" sz="1800" dirty="0">
              <a:latin typeface="Times New Roman" pitchFamily="18" charset="0"/>
              <a:cs typeface="Times New Roman" pitchFamily="18" charset="0"/>
            </a:endParaRP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p:spPr>
        <p:txBody>
          <a:bodyPr/>
          <a:lstStyle/>
          <a:p>
            <a:r>
              <a:rPr lang="en-US" sz="1200" b="1" u="sng"/>
              <a:t>Notes</a:t>
            </a:r>
            <a:r>
              <a:rPr lang="en-US" sz="1200" b="1"/>
              <a:t>:  </a:t>
            </a:r>
          </a:p>
          <a:p>
            <a:r>
              <a:rPr lang="en-US" sz="1200" b="1"/>
              <a:t>Students will be able to follow simple instruction on the first stages of starting a wedding planning buisness. Following each step and looking at the website will help students further their educational goals in wedding and event planning. </a:t>
            </a:r>
            <a:endParaRPr lang="en-US" sz="1200"/>
          </a:p>
        </p:txBody>
      </p:sp>
      <p:sp>
        <p:nvSpPr>
          <p:cNvPr id="9219" name="Text Box 17"/>
          <p:cNvSpPr txBox="1">
            <a:spLocks noChangeArrowheads="1"/>
          </p:cNvSpPr>
          <p:nvPr/>
        </p:nvSpPr>
        <p:spPr bwMode="auto">
          <a:xfrm>
            <a:off x="1828800" y="914400"/>
            <a:ext cx="7162800" cy="4953000"/>
          </a:xfrm>
          <a:prstGeom prst="rect">
            <a:avLst/>
          </a:prstGeom>
          <a:solidFill>
            <a:srgbClr val="FFFFFF"/>
          </a:solidFill>
          <a:ln w="9525">
            <a:solidFill>
              <a:srgbClr val="000000"/>
            </a:solidFill>
            <a:miter lim="800000"/>
            <a:headEnd/>
            <a:tailEnd/>
          </a:ln>
        </p:spPr>
        <p:txBody>
          <a:bodyPr/>
          <a:lstStyle/>
          <a:p>
            <a:r>
              <a:rPr lang="en-US" b="1"/>
              <a:t>How to Start Your Own Wedding Planning Business </a:t>
            </a:r>
          </a:p>
          <a:p>
            <a:endParaRPr lang="en-US" b="1"/>
          </a:p>
          <a:p>
            <a:r>
              <a:rPr lang="en-US" b="1"/>
              <a:t>	</a:t>
            </a:r>
            <a:r>
              <a:rPr lang="en-US"/>
              <a:t>1. Do research on the wedding industry	</a:t>
            </a:r>
          </a:p>
          <a:p>
            <a:r>
              <a:rPr lang="en-US" b="1"/>
              <a:t>                </a:t>
            </a:r>
            <a:r>
              <a:rPr lang="en-US"/>
              <a:t>a) Education – Degree in wedding and Events planning</a:t>
            </a:r>
          </a:p>
          <a:p>
            <a:r>
              <a:rPr lang="en-US" b="1"/>
              <a:t>                </a:t>
            </a:r>
            <a:r>
              <a:rPr lang="en-US"/>
              <a:t>b) Salaries for Wedding and Event Planners</a:t>
            </a:r>
          </a:p>
          <a:p>
            <a:r>
              <a:rPr lang="en-US" b="1"/>
              <a:t>                </a:t>
            </a:r>
            <a:r>
              <a:rPr lang="en-US"/>
              <a:t>c) Geographic Location of your business</a:t>
            </a:r>
          </a:p>
          <a:p>
            <a:r>
              <a:rPr lang="en-US" b="1"/>
              <a:t>   </a:t>
            </a:r>
          </a:p>
          <a:p>
            <a:r>
              <a:rPr lang="en-US" b="1"/>
              <a:t>  </a:t>
            </a:r>
            <a:r>
              <a:rPr lang="en-US" b="1">
                <a:hlinkClick r:id="rId3"/>
              </a:rPr>
              <a:t>http://www.coursesforsuccess.com.au/wedding-planner.html</a:t>
            </a:r>
            <a:endParaRPr lang="en-US" b="1"/>
          </a:p>
          <a:p>
            <a:endParaRPr lang="en-US" b="1"/>
          </a:p>
        </p:txBody>
      </p:sp>
      <p:sp>
        <p:nvSpPr>
          <p:cNvPr id="9220"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p>
            <a:r>
              <a:rPr lang="en-US" sz="1200" b="1"/>
              <a:t>Animation (yes or no):  yes </a:t>
            </a:r>
          </a:p>
          <a:p>
            <a:endParaRPr lang="en-US"/>
          </a:p>
          <a:p>
            <a:endParaRPr lang="en-US"/>
          </a:p>
        </p:txBody>
      </p:sp>
      <p:sp>
        <p:nvSpPr>
          <p:cNvPr id="9221"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p:spPr>
        <p:txBody>
          <a:bodyPr/>
          <a:lstStyle/>
          <a:p>
            <a:r>
              <a:rPr lang="en-US" sz="1100" b="1" u="sng"/>
              <a:t>Text/Audio Narration</a:t>
            </a:r>
            <a:r>
              <a:rPr lang="en-US" sz="1100" b="1"/>
              <a:t>:   </a:t>
            </a:r>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a:p>
        </p:txBody>
      </p:sp>
      <p:sp>
        <p:nvSpPr>
          <p:cNvPr id="2068"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a:t>
            </a:r>
            <a:r>
              <a:rPr lang="en-US" sz="1050" dirty="0"/>
              <a:t>	</a:t>
            </a:r>
            <a:r>
              <a:rPr lang="en-US" sz="1050" dirty="0"/>
              <a:t>Starting a Wedding Planning Business</a:t>
            </a:r>
            <a:endParaRPr lang="en-US" sz="1050" dirty="0"/>
          </a:p>
        </p:txBody>
      </p:sp>
      <p:sp>
        <p:nvSpPr>
          <p:cNvPr id="9223"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p>
            <a:r>
              <a:rPr lang="en-US" sz="1200" b="1"/>
              <a:t>Scene:</a:t>
            </a:r>
            <a:r>
              <a:rPr lang="en-US" sz="1200"/>
              <a:t>Motivated</a:t>
            </a:r>
            <a:endParaRPr lang="en-US" sz="1200" b="1"/>
          </a:p>
        </p:txBody>
      </p:sp>
      <p:sp>
        <p:nvSpPr>
          <p:cNvPr id="9224"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p>
            <a:r>
              <a:rPr lang="en-US" sz="1200" b="1"/>
              <a:t>Graphics (yes or no)</a:t>
            </a:r>
            <a:r>
              <a:rPr lang="en-US" sz="1000" b="1"/>
              <a:t>: </a:t>
            </a:r>
            <a:r>
              <a:rPr lang="en-US" sz="1000"/>
              <a:t> yes</a:t>
            </a:r>
            <a:endParaRPr lang="en-US" sz="1200"/>
          </a:p>
        </p:txBody>
      </p:sp>
      <p:sp>
        <p:nvSpPr>
          <p:cNvPr id="9225"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p>
            <a:r>
              <a:rPr lang="en-US" sz="1200" b="1"/>
              <a:t>Audio (yes or no):</a:t>
            </a:r>
          </a:p>
          <a:p>
            <a:r>
              <a:rPr lang="en-US"/>
              <a:t>no</a:t>
            </a:r>
          </a:p>
        </p:txBody>
      </p:sp>
      <p:sp>
        <p:nvSpPr>
          <p:cNvPr id="9226"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p>
            <a:r>
              <a:rPr lang="en-US" sz="1200" b="1"/>
              <a:t>Slide number:    2</a:t>
            </a:r>
          </a:p>
        </p:txBody>
      </p:sp>
      <p:sp>
        <p:nvSpPr>
          <p:cNvPr id="9227" name="Text Box 24"/>
          <p:cNvSpPr txBox="1">
            <a:spLocks noChangeArrowheads="1"/>
          </p:cNvSpPr>
          <p:nvPr/>
        </p:nvSpPr>
        <p:spPr bwMode="auto">
          <a:xfrm>
            <a:off x="230188" y="527050"/>
            <a:ext cx="2590800" cy="304800"/>
          </a:xfrm>
          <a:prstGeom prst="rect">
            <a:avLst/>
          </a:prstGeom>
          <a:solidFill>
            <a:srgbClr val="FFFFFF"/>
          </a:solidFill>
          <a:ln w="9525">
            <a:solidFill>
              <a:srgbClr val="000000"/>
            </a:solidFill>
            <a:miter lim="800000"/>
            <a:headEnd/>
            <a:tailEnd/>
          </a:ln>
        </p:spPr>
        <p:txBody>
          <a:bodyPr/>
          <a:lstStyle/>
          <a:p>
            <a:r>
              <a:rPr lang="en-US" sz="1200" b="1"/>
              <a:t>Skill: creativity </a:t>
            </a: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p:spPr>
        <p:txBody>
          <a:bodyPr/>
          <a:lstStyle/>
          <a:p>
            <a:r>
              <a:rPr lang="en-US" sz="1200" b="1" u="sng"/>
              <a:t>Notes</a:t>
            </a:r>
            <a:r>
              <a:rPr lang="en-US" sz="1200" b="1"/>
              <a:t>: </a:t>
            </a:r>
          </a:p>
          <a:p>
            <a:r>
              <a:rPr lang="en-US" sz="1200"/>
              <a:t>Students who are creative and skilled in understanding details during the beginning of their business planning will remember to include note cards, pen, business cards, check sheets. </a:t>
            </a:r>
          </a:p>
        </p:txBody>
      </p:sp>
      <p:sp>
        <p:nvSpPr>
          <p:cNvPr id="2051" name="Text Box 17"/>
          <p:cNvSpPr txBox="1">
            <a:spLocks noChangeArrowheads="1"/>
          </p:cNvSpPr>
          <p:nvPr/>
        </p:nvSpPr>
        <p:spPr bwMode="auto">
          <a:xfrm>
            <a:off x="1824038" y="976313"/>
            <a:ext cx="7162800" cy="4953000"/>
          </a:xfrm>
          <a:prstGeom prst="rect">
            <a:avLst/>
          </a:prstGeom>
          <a:solidFill>
            <a:srgbClr val="FFFFFF"/>
          </a:solidFill>
          <a:ln w="9525">
            <a:solidFill>
              <a:srgbClr val="000000"/>
            </a:solidFill>
            <a:miter lim="800000"/>
            <a:headEnd/>
            <a:tailEnd/>
          </a:ln>
        </p:spPr>
        <p:txBody>
          <a:bodyPr/>
          <a:lstStyle/>
          <a:p>
            <a:endParaRPr lang="en-US" sz="1200"/>
          </a:p>
          <a:p>
            <a:endParaRPr lang="en-US" sz="1200"/>
          </a:p>
          <a:p>
            <a:pPr algn="ctr"/>
            <a:r>
              <a:rPr lang="en-US" sz="1200"/>
              <a:t>Planning Made Easy For Your Wedding and Event Planning Business</a:t>
            </a:r>
          </a:p>
          <a:p>
            <a:pPr algn="ctr"/>
            <a:endParaRPr lang="en-US" sz="1200"/>
          </a:p>
          <a:p>
            <a:pPr algn="ctr"/>
            <a:endParaRPr lang="en-US" sz="1200"/>
          </a:p>
          <a:p>
            <a:pPr algn="ctr"/>
            <a:endParaRPr lang="en-US" sz="1200"/>
          </a:p>
          <a:p>
            <a:pPr algn="ctr"/>
            <a:endParaRPr lang="en-US" sz="1200"/>
          </a:p>
          <a:p>
            <a:endParaRPr lang="en-US" sz="1200"/>
          </a:p>
          <a:p>
            <a:endParaRPr lang="en-US" sz="1200"/>
          </a:p>
          <a:p>
            <a:endParaRPr lang="en-US" sz="1200"/>
          </a:p>
          <a:p>
            <a:r>
              <a:rPr lang="en-US" sz="1200"/>
              <a:t>                                                                             </a:t>
            </a:r>
          </a:p>
          <a:p>
            <a:endParaRPr lang="en-US" sz="1200"/>
          </a:p>
          <a:p>
            <a:r>
              <a:rPr lang="en-US" sz="1200"/>
              <a:t>                                                                          </a:t>
            </a:r>
          </a:p>
          <a:p>
            <a:endParaRPr lang="en-US" sz="1200"/>
          </a:p>
          <a:p>
            <a:endParaRPr lang="en-US" sz="1200"/>
          </a:p>
          <a:p>
            <a:r>
              <a:rPr lang="en-US" sz="1200"/>
              <a:t>                                                                          </a:t>
            </a:r>
          </a:p>
          <a:p>
            <a:endParaRPr lang="en-US" sz="1200"/>
          </a:p>
          <a:p>
            <a:endParaRPr lang="en-US" sz="1200"/>
          </a:p>
          <a:p>
            <a:r>
              <a:rPr lang="en-US" sz="1200"/>
              <a:t>                                                                          </a:t>
            </a:r>
          </a:p>
          <a:p>
            <a:endParaRPr lang="en-US" sz="1200"/>
          </a:p>
          <a:p>
            <a:endParaRPr lang="en-US" sz="1200"/>
          </a:p>
          <a:p>
            <a:r>
              <a:rPr lang="en-US" sz="1200"/>
              <a:t>                             When starting a Wedding Planning Business You will need:</a:t>
            </a:r>
          </a:p>
          <a:p>
            <a:r>
              <a:rPr lang="en-US" sz="1200"/>
              <a:t>                             1. Pen/paper</a:t>
            </a:r>
          </a:p>
          <a:p>
            <a:r>
              <a:rPr lang="en-US" sz="1200"/>
              <a:t>                             2. Time Line Sheet to Follow </a:t>
            </a:r>
          </a:p>
          <a:p>
            <a:r>
              <a:rPr lang="en-US" sz="1200"/>
              <a:t>                             3. Business ideas</a:t>
            </a:r>
          </a:p>
          <a:p>
            <a:r>
              <a:rPr lang="en-US" sz="1200"/>
              <a:t>                             4. Business Cards                                               </a:t>
            </a:r>
          </a:p>
          <a:p>
            <a:endParaRPr lang="en-US" sz="1200"/>
          </a:p>
          <a:p>
            <a:endParaRPr lang="en-US" sz="1200"/>
          </a:p>
          <a:p>
            <a:pPr algn="ctr"/>
            <a:r>
              <a:rPr lang="en-US" sz="1200"/>
              <a:t>                                          </a:t>
            </a:r>
          </a:p>
        </p:txBody>
      </p:sp>
      <p:sp>
        <p:nvSpPr>
          <p:cNvPr id="10244"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p>
            <a:r>
              <a:rPr lang="en-US" sz="1200" b="1"/>
              <a:t>Animation yes   </a:t>
            </a:r>
          </a:p>
          <a:p>
            <a:endParaRPr lang="en-US"/>
          </a:p>
        </p:txBody>
      </p:sp>
      <p:sp>
        <p:nvSpPr>
          <p:cNvPr id="10245"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p:spPr>
        <p:txBody>
          <a:bodyPr/>
          <a:lstStyle/>
          <a:p>
            <a:r>
              <a:rPr lang="en-US" sz="1100" b="1" u="sng"/>
              <a:t>Text/Audio Narration</a:t>
            </a:r>
            <a:r>
              <a:rPr lang="en-US" sz="1100" b="1"/>
              <a:t>:   </a:t>
            </a:r>
          </a:p>
          <a:p>
            <a:r>
              <a:rPr lang="en-US" sz="1000"/>
              <a:t>The reason for the  visual image I have chosen is because  the first stages of starting a business is to have ideas, displays, and a business plan. In order to have that one has to remember to have notecards, a pen, timeline sheet, business proposals. This visual would help wedding and event planners to remember to have these important items on hand at all times. </a:t>
            </a:r>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a:p>
        </p:txBody>
      </p:sp>
      <p:sp>
        <p:nvSpPr>
          <p:cNvPr id="2068"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a:t>
            </a:r>
            <a:r>
              <a:rPr lang="en-US" sz="1050" dirty="0"/>
              <a:t>	Starting A Wedding Planning Business</a:t>
            </a:r>
          </a:p>
        </p:txBody>
      </p:sp>
      <p:sp>
        <p:nvSpPr>
          <p:cNvPr id="10247"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p>
            <a:r>
              <a:rPr lang="en-US" sz="1200"/>
              <a:t>Scene (opening page):Motivated</a:t>
            </a:r>
          </a:p>
        </p:txBody>
      </p:sp>
      <p:sp>
        <p:nvSpPr>
          <p:cNvPr id="10248"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p>
            <a:r>
              <a:rPr lang="en-US" sz="1200" b="1"/>
              <a:t>Graphics (yes or no)</a:t>
            </a:r>
            <a:r>
              <a:rPr lang="en-US" sz="1000" b="1"/>
              <a:t>: </a:t>
            </a:r>
            <a:r>
              <a:rPr lang="en-US" sz="1000"/>
              <a:t> no</a:t>
            </a:r>
            <a:endParaRPr lang="en-US" sz="1200"/>
          </a:p>
        </p:txBody>
      </p:sp>
      <p:sp>
        <p:nvSpPr>
          <p:cNvPr id="10249"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p>
            <a:r>
              <a:rPr lang="en-US" sz="1200" b="1"/>
              <a:t>Audio no</a:t>
            </a:r>
          </a:p>
          <a:p>
            <a:endParaRPr lang="en-US"/>
          </a:p>
        </p:txBody>
      </p:sp>
      <p:sp>
        <p:nvSpPr>
          <p:cNvPr id="10250"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p>
            <a:r>
              <a:rPr lang="en-US" sz="1200" b="1"/>
              <a:t>Slide number:    3</a:t>
            </a:r>
          </a:p>
        </p:txBody>
      </p:sp>
      <p:sp>
        <p:nvSpPr>
          <p:cNvPr id="10251"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p>
            <a:r>
              <a:rPr lang="en-US" sz="1200" b="1"/>
              <a:t>Skill: creativity</a:t>
            </a:r>
          </a:p>
        </p:txBody>
      </p:sp>
      <p:pic>
        <p:nvPicPr>
          <p:cNvPr id="10252" name="Picture 2"/>
          <p:cNvPicPr>
            <a:picLocks noChangeAspect="1" noChangeArrowheads="1"/>
          </p:cNvPicPr>
          <p:nvPr/>
        </p:nvPicPr>
        <p:blipFill>
          <a:blip r:embed="rId3" cstate="print"/>
          <a:srcRect/>
          <a:stretch>
            <a:fillRect/>
          </a:stretch>
        </p:blipFill>
        <p:spPr bwMode="auto">
          <a:xfrm>
            <a:off x="3500438" y="2090738"/>
            <a:ext cx="2138362" cy="2676525"/>
          </a:xfrm>
          <a:prstGeom prst="rect">
            <a:avLst/>
          </a:prstGeom>
          <a:noFill/>
          <a:ln w="9525">
            <a:noFill/>
            <a:miter lim="800000"/>
            <a:headEnd/>
            <a:tailEnd/>
          </a:ln>
          <a:effectLst/>
        </p:spPr>
      </p:pic>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path" presetSubtype="0" accel="50000" decel="50000" fill="hold" grpId="0" nodeType="clickEffect">
                                  <p:stCondLst>
                                    <p:cond delay="0"/>
                                  </p:stCondLst>
                                  <p:childTnLst>
                                    <p:animMotion origin="layout" path="M 0.01666 -0.27222 L 0.18333 0.20556 L -0.15 0.20556 L 0.01666 -0.27222 Z " pathEditMode="relative" rAng="0" ptsTypes="FFFF">
                                      <p:cBhvr>
                                        <p:cTn id="6" dur="2000" fill="hold"/>
                                        <p:tgtEl>
                                          <p:spTgt spid="2051"/>
                                        </p:tgtEl>
                                        <p:attrNameLst>
                                          <p:attrName>ppt_x</p:attrName>
                                          <p:attrName>ppt_y</p:attrName>
                                        </p:attrNameLst>
                                      </p:cBhvr>
                                      <p:rCtr x="0" y="239"/>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2051"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6"/>
          <p:cNvSpPr txBox="1">
            <a:spLocks noChangeArrowheads="1"/>
          </p:cNvSpPr>
          <p:nvPr/>
        </p:nvSpPr>
        <p:spPr bwMode="auto">
          <a:xfrm>
            <a:off x="230188" y="914400"/>
            <a:ext cx="1593850" cy="4953000"/>
          </a:xfrm>
          <a:prstGeom prst="rect">
            <a:avLst/>
          </a:prstGeom>
          <a:noFill/>
          <a:ln w="9525">
            <a:solidFill>
              <a:srgbClr val="000000"/>
            </a:solidFill>
            <a:miter lim="800000"/>
            <a:headEnd/>
            <a:tailEnd/>
          </a:ln>
        </p:spPr>
        <p:txBody>
          <a:bodyPr/>
          <a:lstStyle/>
          <a:p>
            <a:r>
              <a:rPr lang="en-US" sz="1200" b="1" u="sng"/>
              <a:t>Notes</a:t>
            </a:r>
            <a:r>
              <a:rPr lang="en-US" sz="1200" b="1"/>
              <a:t>:  </a:t>
            </a:r>
          </a:p>
          <a:p>
            <a:r>
              <a:rPr lang="en-US" sz="1200" b="1"/>
              <a:t>Educating Students who currently have a degree in wedding planning, wedding coordinator, and events planners. Students need to understand the importants of creating wedding timeline to follow for the bride and groom for their wedding. By Clicking on the triangle one can see the monthly timelines and below will explain what should be completed before the couples wedding date.</a:t>
            </a:r>
            <a:endParaRPr lang="en-US" sz="1200"/>
          </a:p>
        </p:txBody>
      </p:sp>
      <p:sp>
        <p:nvSpPr>
          <p:cNvPr id="2051" name="Text Box 17"/>
          <p:cNvSpPr txBox="1">
            <a:spLocks noChangeArrowheads="1"/>
          </p:cNvSpPr>
          <p:nvPr/>
        </p:nvSpPr>
        <p:spPr bwMode="auto">
          <a:xfrm>
            <a:off x="1828800" y="914400"/>
            <a:ext cx="7162800" cy="4953000"/>
          </a:xfrm>
          <a:prstGeom prst="rect">
            <a:avLst/>
          </a:prstGeom>
          <a:solidFill>
            <a:srgbClr val="FFFFFF"/>
          </a:solidFill>
          <a:ln w="9525">
            <a:solidFill>
              <a:srgbClr val="000000"/>
            </a:solidFill>
            <a:miter lim="800000"/>
            <a:headEnd/>
            <a:tailEnd/>
          </a:ln>
        </p:spPr>
        <p:txBody>
          <a:bodyPr/>
          <a:lstStyle/>
          <a:p>
            <a:endParaRPr lang="en-US" sz="1200"/>
          </a:p>
          <a:p>
            <a:endParaRPr lang="en-US" sz="1200"/>
          </a:p>
          <a:p>
            <a:endParaRPr lang="en-US" sz="1200"/>
          </a:p>
          <a:p>
            <a:endParaRPr lang="en-US" sz="1200"/>
          </a:p>
          <a:p>
            <a:endParaRPr lang="en-US" sz="1200"/>
          </a:p>
          <a:p>
            <a:endParaRPr lang="en-US" sz="1200"/>
          </a:p>
          <a:p>
            <a:r>
              <a:rPr lang="en-US" sz="1200"/>
              <a:t>                                                                             </a:t>
            </a:r>
          </a:p>
          <a:p>
            <a:endParaRPr lang="en-US" sz="1200"/>
          </a:p>
          <a:p>
            <a:r>
              <a:rPr lang="en-US" sz="1200"/>
              <a:t>                                                                            12months</a:t>
            </a:r>
          </a:p>
          <a:p>
            <a:endParaRPr lang="en-US" sz="1200"/>
          </a:p>
          <a:p>
            <a:endParaRPr lang="en-US" sz="1200"/>
          </a:p>
          <a:p>
            <a:r>
              <a:rPr lang="en-US" sz="1200"/>
              <a:t>                                                                            9 months</a:t>
            </a:r>
          </a:p>
          <a:p>
            <a:endParaRPr lang="en-US" sz="1200"/>
          </a:p>
          <a:p>
            <a:endParaRPr lang="en-US" sz="1200"/>
          </a:p>
          <a:p>
            <a:r>
              <a:rPr lang="en-US" sz="1200"/>
              <a:t>                                                                            7 months</a:t>
            </a:r>
          </a:p>
          <a:p>
            <a:endParaRPr lang="en-US" sz="1200"/>
          </a:p>
          <a:p>
            <a:endParaRPr lang="en-US" sz="1200"/>
          </a:p>
          <a:p>
            <a:r>
              <a:rPr lang="en-US" sz="1200"/>
              <a:t>                                                                             5 months</a:t>
            </a:r>
          </a:p>
          <a:p>
            <a:endParaRPr lang="en-US" sz="1200"/>
          </a:p>
          <a:p>
            <a:endParaRPr lang="en-US" sz="1200"/>
          </a:p>
          <a:p>
            <a:r>
              <a:rPr lang="en-US" sz="1200"/>
              <a:t>                                                                             Wedding Day</a:t>
            </a:r>
          </a:p>
          <a:p>
            <a:r>
              <a:rPr lang="en-US" sz="1200"/>
              <a:t>                                                                    </a:t>
            </a:r>
          </a:p>
        </p:txBody>
      </p:sp>
      <p:sp>
        <p:nvSpPr>
          <p:cNvPr id="11268" name="Text Box 18"/>
          <p:cNvSpPr txBox="1">
            <a:spLocks noChangeArrowheads="1"/>
          </p:cNvSpPr>
          <p:nvPr/>
        </p:nvSpPr>
        <p:spPr bwMode="auto">
          <a:xfrm>
            <a:off x="2895600" y="533400"/>
            <a:ext cx="2133600" cy="304800"/>
          </a:xfrm>
          <a:prstGeom prst="rect">
            <a:avLst/>
          </a:prstGeom>
          <a:solidFill>
            <a:srgbClr val="FFFFFF"/>
          </a:solidFill>
          <a:ln w="9525">
            <a:solidFill>
              <a:srgbClr val="000000"/>
            </a:solidFill>
            <a:miter lim="800000"/>
            <a:headEnd/>
            <a:tailEnd/>
          </a:ln>
        </p:spPr>
        <p:txBody>
          <a:bodyPr/>
          <a:lstStyle/>
          <a:p>
            <a:r>
              <a:rPr lang="en-US" sz="1200" b="1"/>
              <a:t>Animation yes   </a:t>
            </a:r>
          </a:p>
          <a:p>
            <a:endParaRPr lang="en-US"/>
          </a:p>
        </p:txBody>
      </p:sp>
      <p:sp>
        <p:nvSpPr>
          <p:cNvPr id="11269" name="Text Box 19"/>
          <p:cNvSpPr txBox="1">
            <a:spLocks noChangeArrowheads="1"/>
          </p:cNvSpPr>
          <p:nvPr/>
        </p:nvSpPr>
        <p:spPr bwMode="auto">
          <a:xfrm>
            <a:off x="217488" y="5929313"/>
            <a:ext cx="8774112" cy="776287"/>
          </a:xfrm>
          <a:prstGeom prst="rect">
            <a:avLst/>
          </a:prstGeom>
          <a:noFill/>
          <a:ln w="9525">
            <a:solidFill>
              <a:srgbClr val="000000"/>
            </a:solidFill>
            <a:miter lim="800000"/>
            <a:headEnd/>
            <a:tailEnd/>
          </a:ln>
        </p:spPr>
        <p:txBody>
          <a:bodyPr/>
          <a:lstStyle/>
          <a:p>
            <a:r>
              <a:rPr lang="en-US" sz="1100" b="1" u="sng"/>
              <a:t>Text/Audio Narration</a:t>
            </a:r>
            <a:r>
              <a:rPr lang="en-US" sz="1100" b="1"/>
              <a:t>:   </a:t>
            </a:r>
          </a:p>
          <a:p>
            <a:r>
              <a:rPr lang="en-US" sz="1000"/>
              <a:t>The timeline is created for wedding and event planners to be able to have a system to help them follow as they are planning their couples wedding. Students who have recently graduated with an MBA or events planner degrees should be aware of the different planning that is needed monthly in order to help prepare their couple for their wedding day. For 12 months  or more in planning a wedding the bride and groom should be looking for their venue,  purchasing the brides dress, notifying families of the engagement, and planning engagement photos. 9 months  the couple should have found the wedding venue, completed engagement photos, sent out save the date cards and booked all vendors. 7 months the bride should have wedding dress, bridesmaid dresses, flowers, and all vendors should be getting paid. 5 months bride should be working on wedding invitations, sending them out, ordering last minute wedding items, purchase rings, ordered cake, limo, hotel arrangements for out of state guest and wedding party, planning bridal shower and honey moon location. </a:t>
            </a:r>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sz="1000"/>
          </a:p>
          <a:p>
            <a:endParaRPr lang="en-US"/>
          </a:p>
        </p:txBody>
      </p:sp>
      <p:sp>
        <p:nvSpPr>
          <p:cNvPr id="2068" name="Text Box 20"/>
          <p:cNvSpPr txBox="1">
            <a:spLocks noChangeArrowheads="1"/>
          </p:cNvSpPr>
          <p:nvPr/>
        </p:nvSpPr>
        <p:spPr bwMode="auto">
          <a:xfrm>
            <a:off x="230188" y="152400"/>
            <a:ext cx="2589212" cy="304800"/>
          </a:xfrm>
          <a:prstGeom prst="rect">
            <a:avLst/>
          </a:prstGeom>
          <a:solidFill>
            <a:srgbClr val="FFFFFF"/>
          </a:solidFill>
          <a:ln w="9525">
            <a:solidFill>
              <a:srgbClr val="000000"/>
            </a:solidFill>
            <a:miter lim="800000"/>
            <a:headEnd/>
            <a:tailEnd/>
          </a:ln>
        </p:spPr>
        <p:txBody>
          <a:bodyPr/>
          <a:lstStyle/>
          <a:p>
            <a:pPr>
              <a:defRPr/>
            </a:pPr>
            <a:r>
              <a:rPr lang="en-US" sz="1050" b="1" dirty="0"/>
              <a:t>Title:</a:t>
            </a:r>
            <a:r>
              <a:rPr lang="en-US" sz="1050" dirty="0"/>
              <a:t>	Starting A Wedding Planning Business</a:t>
            </a:r>
          </a:p>
        </p:txBody>
      </p:sp>
      <p:sp>
        <p:nvSpPr>
          <p:cNvPr id="11271" name="Text Box 21"/>
          <p:cNvSpPr txBox="1">
            <a:spLocks noChangeArrowheads="1"/>
          </p:cNvSpPr>
          <p:nvPr/>
        </p:nvSpPr>
        <p:spPr bwMode="auto">
          <a:xfrm>
            <a:off x="2895600" y="152400"/>
            <a:ext cx="4191000" cy="304800"/>
          </a:xfrm>
          <a:prstGeom prst="rect">
            <a:avLst/>
          </a:prstGeom>
          <a:solidFill>
            <a:srgbClr val="FFFFFF"/>
          </a:solidFill>
          <a:ln w="9525">
            <a:solidFill>
              <a:srgbClr val="000000"/>
            </a:solidFill>
            <a:miter lim="800000"/>
            <a:headEnd/>
            <a:tailEnd/>
          </a:ln>
        </p:spPr>
        <p:txBody>
          <a:bodyPr/>
          <a:lstStyle/>
          <a:p>
            <a:r>
              <a:rPr lang="en-US" sz="1200"/>
              <a:t>Scene (opening page):Motivated</a:t>
            </a:r>
          </a:p>
        </p:txBody>
      </p:sp>
      <p:sp>
        <p:nvSpPr>
          <p:cNvPr id="11272" name="Text Box 22"/>
          <p:cNvSpPr txBox="1">
            <a:spLocks noChangeArrowheads="1"/>
          </p:cNvSpPr>
          <p:nvPr/>
        </p:nvSpPr>
        <p:spPr bwMode="auto">
          <a:xfrm>
            <a:off x="5105400" y="533400"/>
            <a:ext cx="1981200" cy="304800"/>
          </a:xfrm>
          <a:prstGeom prst="rect">
            <a:avLst/>
          </a:prstGeom>
          <a:solidFill>
            <a:srgbClr val="FFFFFF"/>
          </a:solidFill>
          <a:ln w="9525">
            <a:solidFill>
              <a:srgbClr val="000000"/>
            </a:solidFill>
            <a:miter lim="800000"/>
            <a:headEnd/>
            <a:tailEnd/>
          </a:ln>
        </p:spPr>
        <p:txBody>
          <a:bodyPr/>
          <a:lstStyle/>
          <a:p>
            <a:r>
              <a:rPr lang="en-US" sz="1200" b="1"/>
              <a:t>Graphics (yes or no)</a:t>
            </a:r>
            <a:r>
              <a:rPr lang="en-US" sz="1000" b="1"/>
              <a:t>: </a:t>
            </a:r>
            <a:r>
              <a:rPr lang="en-US" sz="1000"/>
              <a:t> no</a:t>
            </a:r>
            <a:endParaRPr lang="en-US" sz="1200"/>
          </a:p>
        </p:txBody>
      </p:sp>
      <p:sp>
        <p:nvSpPr>
          <p:cNvPr id="11273" name="Text Box 23"/>
          <p:cNvSpPr txBox="1">
            <a:spLocks noChangeArrowheads="1"/>
          </p:cNvSpPr>
          <p:nvPr/>
        </p:nvSpPr>
        <p:spPr bwMode="auto">
          <a:xfrm rot="10800000" flipV="1">
            <a:off x="7162800" y="533400"/>
            <a:ext cx="1752600" cy="304800"/>
          </a:xfrm>
          <a:prstGeom prst="rect">
            <a:avLst/>
          </a:prstGeom>
          <a:solidFill>
            <a:srgbClr val="FFFFFF"/>
          </a:solidFill>
          <a:ln w="9525">
            <a:solidFill>
              <a:srgbClr val="000000"/>
            </a:solidFill>
            <a:miter lim="800000"/>
            <a:headEnd/>
            <a:tailEnd/>
          </a:ln>
        </p:spPr>
        <p:txBody>
          <a:bodyPr/>
          <a:lstStyle/>
          <a:p>
            <a:r>
              <a:rPr lang="en-US" sz="1200" b="1"/>
              <a:t>Audio no</a:t>
            </a:r>
          </a:p>
          <a:p>
            <a:endParaRPr lang="en-US"/>
          </a:p>
        </p:txBody>
      </p:sp>
      <p:sp>
        <p:nvSpPr>
          <p:cNvPr id="11274" name="Text Box 24"/>
          <p:cNvSpPr txBox="1">
            <a:spLocks noChangeArrowheads="1"/>
          </p:cNvSpPr>
          <p:nvPr/>
        </p:nvSpPr>
        <p:spPr bwMode="auto">
          <a:xfrm>
            <a:off x="7162800" y="152400"/>
            <a:ext cx="1752600" cy="304800"/>
          </a:xfrm>
          <a:prstGeom prst="rect">
            <a:avLst/>
          </a:prstGeom>
          <a:solidFill>
            <a:srgbClr val="FFFFFF"/>
          </a:solidFill>
          <a:ln w="9525">
            <a:solidFill>
              <a:srgbClr val="000000"/>
            </a:solidFill>
            <a:miter lim="800000"/>
            <a:headEnd/>
            <a:tailEnd/>
          </a:ln>
        </p:spPr>
        <p:txBody>
          <a:bodyPr/>
          <a:lstStyle/>
          <a:p>
            <a:r>
              <a:rPr lang="en-US" sz="1200" b="1"/>
              <a:t>Slide number:    2</a:t>
            </a:r>
          </a:p>
        </p:txBody>
      </p:sp>
      <p:sp>
        <p:nvSpPr>
          <p:cNvPr id="11275" name="Text Box 24"/>
          <p:cNvSpPr txBox="1">
            <a:spLocks noChangeArrowheads="1"/>
          </p:cNvSpPr>
          <p:nvPr/>
        </p:nvSpPr>
        <p:spPr bwMode="auto">
          <a:xfrm>
            <a:off x="228600" y="533400"/>
            <a:ext cx="2590800" cy="304800"/>
          </a:xfrm>
          <a:prstGeom prst="rect">
            <a:avLst/>
          </a:prstGeom>
          <a:solidFill>
            <a:srgbClr val="FFFFFF"/>
          </a:solidFill>
          <a:ln w="9525">
            <a:solidFill>
              <a:srgbClr val="000000"/>
            </a:solidFill>
            <a:miter lim="800000"/>
            <a:headEnd/>
            <a:tailEnd/>
          </a:ln>
        </p:spPr>
        <p:txBody>
          <a:bodyPr/>
          <a:lstStyle/>
          <a:p>
            <a:r>
              <a:rPr lang="en-US" sz="1200" b="1"/>
              <a:t>Skill: creativity</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3" presetClass="path" presetSubtype="0" accel="50000" decel="50000" fill="hold" grpId="0" nodeType="clickEffect">
                                  <p:stCondLst>
                                    <p:cond delay="0"/>
                                  </p:stCondLst>
                                  <p:childTnLst>
                                    <p:animMotion origin="layout" path="M 0.01666 -0.27222 L 0.18333 0.20556 L -0.15 0.20556 L 0.01666 -0.27222 Z " pathEditMode="relative" rAng="0" ptsTypes="FFFF">
                                      <p:cBhvr>
                                        <p:cTn id="6" dur="2000" fill="hold"/>
                                        <p:tgtEl>
                                          <p:spTgt spid="2051"/>
                                        </p:tgtEl>
                                        <p:attrNameLst>
                                          <p:attrName>ppt_x</p:attrName>
                                          <p:attrName>ppt_y</p:attrName>
                                        </p:attrNameLst>
                                      </p:cBhvr>
                                      <p:rCtr x="0" y="239"/>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20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animBg="1"/>
      <p:bldP spid="2051" grpId="1"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666</TotalTime>
  <Words>826</Words>
  <Application>Microsoft Office PowerPoint</Application>
  <PresentationFormat>On-screen Show (4:3)</PresentationFormat>
  <Paragraphs>220</Paragraphs>
  <Slides>4</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Book Antiqua</vt:lpstr>
      <vt:lpstr>Century Gothic</vt:lpstr>
      <vt:lpstr>Calibri</vt:lpstr>
      <vt:lpstr>Times New Roman</vt:lpstr>
      <vt:lpstr>Apothecary</vt:lpstr>
      <vt:lpstr>Stephanie White AET/541 Leo Giglio</vt:lpstr>
      <vt:lpstr>Slide 2</vt:lpstr>
      <vt:lpstr>Slide 3</vt:lpstr>
      <vt:lpstr>Slide 4</vt:lpstr>
    </vt:vector>
  </TitlesOfParts>
  <Company>Apollo Group,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Majeed</cp:lastModifiedBy>
  <cp:revision>56</cp:revision>
  <dcterms:created xsi:type="dcterms:W3CDTF">2007-11-30T20:50:01Z</dcterms:created>
  <dcterms:modified xsi:type="dcterms:W3CDTF">2012-05-07T17:37:31Z</dcterms:modified>
</cp:coreProperties>
</file>