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56" r:id="rId2"/>
    <p:sldId id="257" r:id="rId3"/>
    <p:sldId id="259" r:id="rId4"/>
    <p:sldId id="260" r:id="rId5"/>
    <p:sldId id="261" r:id="rId6"/>
    <p:sldId id="262" r:id="rId7"/>
    <p:sldId id="264" r:id="rId8"/>
    <p:sldId id="265" r:id="rId9"/>
    <p:sldId id="266" r:id="rId10"/>
    <p:sldId id="267" r:id="rId11"/>
    <p:sldId id="268" r:id="rId12"/>
    <p:sldId id="258" r:id="rId13"/>
    <p:sldId id="269" r:id="rId14"/>
    <p:sldId id="263"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5542" autoAdjust="0"/>
  </p:normalViewPr>
  <p:slideViewPr>
    <p:cSldViewPr>
      <p:cViewPr>
        <p:scale>
          <a:sx n="90" d="100"/>
          <a:sy n="90" d="100"/>
        </p:scale>
        <p:origin x="-816" y="27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B5BDCD-B39C-4BFA-9DFB-1FD52E5C8AF0}" type="datetimeFigureOut">
              <a:rPr lang="en-US" smtClean="0"/>
              <a:t>4/22/2012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2C4B6A-EBA4-4975-90DE-01BCCA87587C}" type="slidenum">
              <a:rPr lang="en-US" smtClean="0"/>
              <a:t>‹#›</a:t>
            </a:fld>
            <a:endParaRPr lang="en-US"/>
          </a:p>
        </p:txBody>
      </p:sp>
    </p:spTree>
    <p:extLst>
      <p:ext uri="{BB962C8B-B14F-4D97-AF65-F5344CB8AC3E}">
        <p14:creationId xmlns:p14="http://schemas.microsoft.com/office/powerpoint/2010/main" val="31089442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NOTES FOR SLIDE </a:t>
            </a:r>
            <a:r>
              <a:rPr lang="en-US" dirty="0" smtClean="0"/>
              <a:t>#2 </a:t>
            </a:r>
            <a:r>
              <a:rPr lang="en-US" dirty="0" smtClean="0"/>
              <a:t>(this commentary will be</a:t>
            </a:r>
            <a:r>
              <a:rPr lang="en-US" baseline="0" dirty="0" smtClean="0"/>
              <a:t> an audio recording)</a:t>
            </a:r>
            <a:endParaRPr lang="en-US" dirty="0" smtClean="0"/>
          </a:p>
          <a:p>
            <a:r>
              <a:rPr lang="en-US" dirty="0" smtClean="0"/>
              <a:t>As you all know, one of the requirements</a:t>
            </a:r>
            <a:r>
              <a:rPr lang="en-US" baseline="0" dirty="0" smtClean="0"/>
              <a:t> to work in the botanical gardens here on </a:t>
            </a:r>
            <a:r>
              <a:rPr lang="en-US" baseline="0" dirty="0" err="1" smtClean="0"/>
              <a:t>Baderman</a:t>
            </a:r>
            <a:r>
              <a:rPr lang="en-US" baseline="0" dirty="0" smtClean="0"/>
              <a:t> Island is completing this course, Grounds Keeping 101. This course, will among other things, show how to correctly identify the endangered butterfly species which make their home here on the island.  You will a </a:t>
            </a:r>
            <a:r>
              <a:rPr lang="en-US" baseline="0" dirty="0" err="1" smtClean="0"/>
              <a:t>lso</a:t>
            </a:r>
            <a:r>
              <a:rPr lang="en-US" baseline="0" dirty="0" smtClean="0"/>
              <a:t> learn how to grow and care for their host plants, and how to maintain a butterfly habitat.  It is important to know everything about this delicate species.</a:t>
            </a:r>
          </a:p>
          <a:p>
            <a:endParaRPr lang="en-US" baseline="0" dirty="0" smtClean="0"/>
          </a:p>
          <a:p>
            <a:r>
              <a:rPr lang="en-US" baseline="0" dirty="0" smtClean="0"/>
              <a:t>The questions found in the left-hand panel are just a few that most people ask about butterflies. Today we will answer them and a few more. </a:t>
            </a:r>
          </a:p>
          <a:p>
            <a:endParaRPr lang="en-US" dirty="0"/>
          </a:p>
        </p:txBody>
      </p:sp>
      <p:sp>
        <p:nvSpPr>
          <p:cNvPr id="4" name="Slide Number Placeholder 3"/>
          <p:cNvSpPr>
            <a:spLocks noGrp="1"/>
          </p:cNvSpPr>
          <p:nvPr>
            <p:ph type="sldNum" sz="quarter" idx="10"/>
          </p:nvPr>
        </p:nvSpPr>
        <p:spPr/>
        <p:txBody>
          <a:bodyPr/>
          <a:lstStyle/>
          <a:p>
            <a:fld id="{C12C4B6A-EBA4-4975-90DE-01BCCA87587C}" type="slidenum">
              <a:rPr lang="en-US" smtClean="0"/>
              <a:t>2</a:t>
            </a:fld>
            <a:endParaRPr lang="en-US"/>
          </a:p>
        </p:txBody>
      </p:sp>
    </p:spTree>
    <p:extLst>
      <p:ext uri="{BB962C8B-B14F-4D97-AF65-F5344CB8AC3E}">
        <p14:creationId xmlns:p14="http://schemas.microsoft.com/office/powerpoint/2010/main" val="25943708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Slide #11:</a:t>
            </a:r>
            <a:r>
              <a:rPr lang="en-US" sz="1200" kern="1200" dirty="0" smtClean="0">
                <a:solidFill>
                  <a:schemeClr val="tx1"/>
                </a:solidFill>
                <a:effectLst/>
                <a:latin typeface="+mn-lt"/>
                <a:ea typeface="+mn-ea"/>
                <a:cs typeface="+mn-cs"/>
              </a:rPr>
              <a:t> (pic of butterfly ' Fender's blue butterfly) Text in slide notes, " This is an excellent picture of a Fender's blue butterfly. The mixture of </a:t>
            </a:r>
            <a:r>
              <a:rPr lang="en-US" sz="1200" kern="1200" dirty="0" err="1" smtClean="0">
                <a:solidFill>
                  <a:schemeClr val="tx1"/>
                </a:solidFill>
                <a:effectLst/>
                <a:latin typeface="+mn-lt"/>
                <a:ea typeface="+mn-ea"/>
                <a:cs typeface="+mn-cs"/>
              </a:rPr>
              <a:t>pigmentary</a:t>
            </a:r>
            <a:r>
              <a:rPr lang="en-US" sz="1200" kern="1200" dirty="0" smtClean="0">
                <a:solidFill>
                  <a:schemeClr val="tx1"/>
                </a:solidFill>
                <a:effectLst/>
                <a:latin typeface="+mn-lt"/>
                <a:ea typeface="+mn-ea"/>
                <a:cs typeface="+mn-cs"/>
              </a:rPr>
              <a:t> and structural scales produce a varied range of color from metallic gold, iridescent green and the sapphire blue of this Fender's blue butterfly. Oh, yeah, remember that fact in the side bar about the combinations of patterns and scales creating colors beyond our visible spectrum? Well, they also create a hidden ultra-violet pattern that can only be detected by other butterflies!</a:t>
            </a:r>
          </a:p>
          <a:p>
            <a:endParaRPr lang="en-US" dirty="0"/>
          </a:p>
        </p:txBody>
      </p:sp>
      <p:sp>
        <p:nvSpPr>
          <p:cNvPr id="4" name="Slide Number Placeholder 3"/>
          <p:cNvSpPr>
            <a:spLocks noGrp="1"/>
          </p:cNvSpPr>
          <p:nvPr>
            <p:ph type="sldNum" sz="quarter" idx="10"/>
          </p:nvPr>
        </p:nvSpPr>
        <p:spPr/>
        <p:txBody>
          <a:bodyPr/>
          <a:lstStyle/>
          <a:p>
            <a:fld id="{C12C4B6A-EBA4-4975-90DE-01BCCA87587C}" type="slidenum">
              <a:rPr lang="en-US" smtClean="0"/>
              <a:t>11</a:t>
            </a:fld>
            <a:endParaRPr lang="en-US"/>
          </a:p>
        </p:txBody>
      </p:sp>
    </p:spTree>
    <p:extLst>
      <p:ext uri="{BB962C8B-B14F-4D97-AF65-F5344CB8AC3E}">
        <p14:creationId xmlns:p14="http://schemas.microsoft.com/office/powerpoint/2010/main" val="801673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Slide #12:</a:t>
            </a:r>
            <a:r>
              <a:rPr lang="en-US" sz="1200" kern="1200" dirty="0" smtClean="0">
                <a:solidFill>
                  <a:schemeClr val="tx1"/>
                </a:solidFill>
                <a:effectLst/>
                <a:latin typeface="+mn-lt"/>
                <a:ea typeface="+mn-ea"/>
                <a:cs typeface="+mn-cs"/>
              </a:rPr>
              <a:t> "Well, that concludes this segment of the anatomy of the butterfly.  We looked at the wings, tubular veins and scales. Feel free to go back over the slides and memorize some of the interesting facts on the side-bars. You'll definitely impress your friends.</a:t>
            </a:r>
          </a:p>
          <a:p>
            <a:endParaRPr lang="en-US" dirty="0"/>
          </a:p>
        </p:txBody>
      </p:sp>
      <p:sp>
        <p:nvSpPr>
          <p:cNvPr id="4" name="Slide Number Placeholder 3"/>
          <p:cNvSpPr>
            <a:spLocks noGrp="1"/>
          </p:cNvSpPr>
          <p:nvPr>
            <p:ph type="sldNum" sz="quarter" idx="10"/>
          </p:nvPr>
        </p:nvSpPr>
        <p:spPr/>
        <p:txBody>
          <a:bodyPr/>
          <a:lstStyle/>
          <a:p>
            <a:fld id="{C12C4B6A-EBA4-4975-90DE-01BCCA87587C}" type="slidenum">
              <a:rPr lang="en-US" smtClean="0"/>
              <a:t>12</a:t>
            </a:fld>
            <a:endParaRPr lang="en-US"/>
          </a:p>
        </p:txBody>
      </p:sp>
    </p:spTree>
    <p:extLst>
      <p:ext uri="{BB962C8B-B14F-4D97-AF65-F5344CB8AC3E}">
        <p14:creationId xmlns:p14="http://schemas.microsoft.com/office/powerpoint/2010/main" val="26241845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Slide #13:</a:t>
            </a:r>
            <a:r>
              <a:rPr lang="en-US" sz="1200" kern="1200" dirty="0" smtClean="0">
                <a:solidFill>
                  <a:schemeClr val="tx1"/>
                </a:solidFill>
                <a:effectLst/>
                <a:latin typeface="+mn-lt"/>
                <a:ea typeface="+mn-ea"/>
                <a:cs typeface="+mn-cs"/>
              </a:rPr>
              <a:t> “Now that you've mastered the second segment of the lecture, let's do a quick review! Again, this is a fairly basic drawing of a butterfly. Copy it out on a piece of paper with a pen or pencil and name the parts - be sure and check the spelling!”</a:t>
            </a:r>
          </a:p>
          <a:p>
            <a:endParaRPr lang="en-US" dirty="0"/>
          </a:p>
        </p:txBody>
      </p:sp>
      <p:sp>
        <p:nvSpPr>
          <p:cNvPr id="4" name="Slide Number Placeholder 3"/>
          <p:cNvSpPr>
            <a:spLocks noGrp="1"/>
          </p:cNvSpPr>
          <p:nvPr>
            <p:ph type="sldNum" sz="quarter" idx="10"/>
          </p:nvPr>
        </p:nvSpPr>
        <p:spPr/>
        <p:txBody>
          <a:bodyPr/>
          <a:lstStyle/>
          <a:p>
            <a:fld id="{C12C4B6A-EBA4-4975-90DE-01BCCA87587C}" type="slidenum">
              <a:rPr lang="en-US" smtClean="0"/>
              <a:t>13</a:t>
            </a:fld>
            <a:endParaRPr lang="en-US"/>
          </a:p>
        </p:txBody>
      </p:sp>
    </p:spTree>
    <p:extLst>
      <p:ext uri="{BB962C8B-B14F-4D97-AF65-F5344CB8AC3E}">
        <p14:creationId xmlns:p14="http://schemas.microsoft.com/office/powerpoint/2010/main" val="1045970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Slide #3</a:t>
            </a:r>
            <a:r>
              <a:rPr lang="en-US" sz="1200" kern="1200" dirty="0" smtClean="0">
                <a:solidFill>
                  <a:schemeClr val="tx1"/>
                </a:solidFill>
                <a:effectLst/>
                <a:latin typeface="+mn-lt"/>
                <a:ea typeface="+mn-ea"/>
                <a:cs typeface="+mn-cs"/>
              </a:rPr>
              <a:t> Pre-training/segmentation:</a:t>
            </a:r>
          </a:p>
          <a:p>
            <a:r>
              <a:rPr lang="en-US" sz="1200" kern="1200" dirty="0" smtClean="0">
                <a:solidFill>
                  <a:schemeClr val="tx1"/>
                </a:solidFill>
                <a:effectLst/>
                <a:latin typeface="+mn-lt"/>
                <a:ea typeface="+mn-ea"/>
                <a:cs typeface="+mn-cs"/>
              </a:rPr>
              <a:t>Key words/definitions  (Proboscis, Thorax, Abdomen), no graphics Text in slide notes, "Believe it or not, the anatomy of a butterfly is fairly easy. Though there are a few complex parts, we'll go over those in the first segment of this training module.  Once you  understand them, the rest is really easy. I've used my awesome drawing skills to create a simple line drawing of a butterfly to help you locate these important parts of the butterfly. </a:t>
            </a:r>
          </a:p>
          <a:p>
            <a:endParaRPr lang="en-US" dirty="0"/>
          </a:p>
        </p:txBody>
      </p:sp>
      <p:sp>
        <p:nvSpPr>
          <p:cNvPr id="4" name="Slide Number Placeholder 3"/>
          <p:cNvSpPr>
            <a:spLocks noGrp="1"/>
          </p:cNvSpPr>
          <p:nvPr>
            <p:ph type="sldNum" sz="quarter" idx="10"/>
          </p:nvPr>
        </p:nvSpPr>
        <p:spPr/>
        <p:txBody>
          <a:bodyPr/>
          <a:lstStyle/>
          <a:p>
            <a:fld id="{C12C4B6A-EBA4-4975-90DE-01BCCA87587C}" type="slidenum">
              <a:rPr lang="en-US" smtClean="0"/>
              <a:t>3</a:t>
            </a:fld>
            <a:endParaRPr lang="en-US"/>
          </a:p>
        </p:txBody>
      </p:sp>
    </p:spTree>
    <p:extLst>
      <p:ext uri="{BB962C8B-B14F-4D97-AF65-F5344CB8AC3E}">
        <p14:creationId xmlns:p14="http://schemas.microsoft.com/office/powerpoint/2010/main" val="3285415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Slide #4</a:t>
            </a:r>
            <a:r>
              <a:rPr lang="en-US" sz="1200" kern="1200" dirty="0" smtClean="0">
                <a:solidFill>
                  <a:schemeClr val="tx1"/>
                </a:solidFill>
                <a:effectLst/>
                <a:latin typeface="+mn-lt"/>
                <a:ea typeface="+mn-ea"/>
                <a:cs typeface="+mn-cs"/>
              </a:rPr>
              <a:t> Proboscis : (line drawing) Text in slide notes "The first key word and definition is 'proboscis'.  A definition and description of a Proboscis is located on the side bar on the left-hand side of the screen.  As you can tell from my fantastic drawing, the proboscis is located on the head of the butterfly, it serves as its mouth. So, to answer one of the questions in the side bar on the first slide, no, butterflies do not have teeth!"</a:t>
            </a:r>
          </a:p>
          <a:p>
            <a:endParaRPr lang="en-US" dirty="0"/>
          </a:p>
        </p:txBody>
      </p:sp>
      <p:sp>
        <p:nvSpPr>
          <p:cNvPr id="4" name="Slide Number Placeholder 3"/>
          <p:cNvSpPr>
            <a:spLocks noGrp="1"/>
          </p:cNvSpPr>
          <p:nvPr>
            <p:ph type="sldNum" sz="quarter" idx="10"/>
          </p:nvPr>
        </p:nvSpPr>
        <p:spPr/>
        <p:txBody>
          <a:bodyPr/>
          <a:lstStyle/>
          <a:p>
            <a:fld id="{C12C4B6A-EBA4-4975-90DE-01BCCA87587C}" type="slidenum">
              <a:rPr lang="en-US" smtClean="0"/>
              <a:t>4</a:t>
            </a:fld>
            <a:endParaRPr lang="en-US"/>
          </a:p>
        </p:txBody>
      </p:sp>
    </p:spTree>
    <p:extLst>
      <p:ext uri="{BB962C8B-B14F-4D97-AF65-F5344CB8AC3E}">
        <p14:creationId xmlns:p14="http://schemas.microsoft.com/office/powerpoint/2010/main" val="29619834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Slide #5</a:t>
            </a:r>
            <a:r>
              <a:rPr lang="en-US" sz="1200" kern="1200" dirty="0" smtClean="0">
                <a:solidFill>
                  <a:schemeClr val="tx1"/>
                </a:solidFill>
                <a:effectLst/>
                <a:latin typeface="+mn-lt"/>
                <a:ea typeface="+mn-ea"/>
                <a:cs typeface="+mn-cs"/>
              </a:rPr>
              <a:t>  (line drawing)Thorax: Text in slide notes "The second key word and definition is 'thorax'. A definition for this is also on the side bar on the left hand side of the screen. As you can tell from the graphic the Thorax is located just beneath the butterfly's head, in fact, it's attached to the Thorax. </a:t>
            </a:r>
          </a:p>
          <a:p>
            <a:endParaRPr lang="en-US" dirty="0"/>
          </a:p>
        </p:txBody>
      </p:sp>
      <p:sp>
        <p:nvSpPr>
          <p:cNvPr id="4" name="Slide Number Placeholder 3"/>
          <p:cNvSpPr>
            <a:spLocks noGrp="1"/>
          </p:cNvSpPr>
          <p:nvPr>
            <p:ph type="sldNum" sz="quarter" idx="10"/>
          </p:nvPr>
        </p:nvSpPr>
        <p:spPr/>
        <p:txBody>
          <a:bodyPr/>
          <a:lstStyle/>
          <a:p>
            <a:fld id="{C12C4B6A-EBA4-4975-90DE-01BCCA87587C}" type="slidenum">
              <a:rPr lang="en-US" smtClean="0"/>
              <a:t>5</a:t>
            </a:fld>
            <a:endParaRPr lang="en-US"/>
          </a:p>
        </p:txBody>
      </p:sp>
    </p:spTree>
    <p:extLst>
      <p:ext uri="{BB962C8B-B14F-4D97-AF65-F5344CB8AC3E}">
        <p14:creationId xmlns:p14="http://schemas.microsoft.com/office/powerpoint/2010/main" val="30628403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Slide #6</a:t>
            </a:r>
            <a:r>
              <a:rPr lang="en-US" sz="1200" kern="1200" dirty="0" smtClean="0">
                <a:solidFill>
                  <a:schemeClr val="tx1"/>
                </a:solidFill>
                <a:effectLst/>
                <a:latin typeface="+mn-lt"/>
                <a:ea typeface="+mn-ea"/>
                <a:cs typeface="+mn-cs"/>
              </a:rPr>
              <a:t>: (line drawing) Abdomen: Text in slide notes, "Okay, so now we're at the final key word/definition that you need to know and that's the Abdomen, located just beneath the Thorax. It carries the important organs of the butterfly and, aside from its wings, the Abdomen is the largest part of the butterfly. There it is, the three important, or key words/definitions that you'll need to know to study the anatomy of a butterfly. Feel free to stop the presentation and review the definition and stunning illustrations to make sure you understand the location of each anatomical part, the spelling and description</a:t>
            </a:r>
            <a:endParaRPr lang="en-US" dirty="0"/>
          </a:p>
        </p:txBody>
      </p:sp>
      <p:sp>
        <p:nvSpPr>
          <p:cNvPr id="4" name="Slide Number Placeholder 3"/>
          <p:cNvSpPr>
            <a:spLocks noGrp="1"/>
          </p:cNvSpPr>
          <p:nvPr>
            <p:ph type="sldNum" sz="quarter" idx="10"/>
          </p:nvPr>
        </p:nvSpPr>
        <p:spPr/>
        <p:txBody>
          <a:bodyPr/>
          <a:lstStyle/>
          <a:p>
            <a:fld id="{C12C4B6A-EBA4-4975-90DE-01BCCA87587C}" type="slidenum">
              <a:rPr lang="en-US" smtClean="0"/>
              <a:t>6</a:t>
            </a:fld>
            <a:endParaRPr lang="en-US"/>
          </a:p>
        </p:txBody>
      </p:sp>
    </p:spTree>
    <p:extLst>
      <p:ext uri="{BB962C8B-B14F-4D97-AF65-F5344CB8AC3E}">
        <p14:creationId xmlns:p14="http://schemas.microsoft.com/office/powerpoint/2010/main" val="25749539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Slide #7</a:t>
            </a:r>
            <a:r>
              <a:rPr lang="en-US" sz="1200" kern="1200" dirty="0" smtClean="0">
                <a:solidFill>
                  <a:schemeClr val="tx1"/>
                </a:solidFill>
                <a:effectLst/>
                <a:latin typeface="+mn-lt"/>
                <a:ea typeface="+mn-ea"/>
                <a:cs typeface="+mn-cs"/>
              </a:rPr>
              <a:t>: Review: (line drawing)Text in slide notes, "Now that you've mastered the first segment of the lecture, let's do a quick review! As you can tell my drawing is fairly basic, so grab a pencil and piece of paper, draw it out and put in the key anatomical parts of the butterfly. Be sure and check your spelling - 'proboscis' is a tricky one!</a:t>
            </a:r>
          </a:p>
          <a:p>
            <a:endParaRPr lang="en-US" dirty="0"/>
          </a:p>
        </p:txBody>
      </p:sp>
      <p:sp>
        <p:nvSpPr>
          <p:cNvPr id="4" name="Slide Number Placeholder 3"/>
          <p:cNvSpPr>
            <a:spLocks noGrp="1"/>
          </p:cNvSpPr>
          <p:nvPr>
            <p:ph type="sldNum" sz="quarter" idx="10"/>
          </p:nvPr>
        </p:nvSpPr>
        <p:spPr/>
        <p:txBody>
          <a:bodyPr/>
          <a:lstStyle/>
          <a:p>
            <a:fld id="{C12C4B6A-EBA4-4975-90DE-01BCCA87587C}" type="slidenum">
              <a:rPr lang="en-US" smtClean="0"/>
              <a:t>7</a:t>
            </a:fld>
            <a:endParaRPr lang="en-US"/>
          </a:p>
        </p:txBody>
      </p:sp>
    </p:spTree>
    <p:extLst>
      <p:ext uri="{BB962C8B-B14F-4D97-AF65-F5344CB8AC3E}">
        <p14:creationId xmlns:p14="http://schemas.microsoft.com/office/powerpoint/2010/main" val="2198997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Slide #8:</a:t>
            </a:r>
            <a:r>
              <a:rPr lang="en-US" sz="1200" kern="1200" dirty="0" smtClean="0">
                <a:solidFill>
                  <a:schemeClr val="tx1"/>
                </a:solidFill>
                <a:effectLst/>
                <a:latin typeface="+mn-lt"/>
                <a:ea typeface="+mn-ea"/>
                <a:cs typeface="+mn-cs"/>
              </a:rPr>
              <a:t> (graphic of a colorful butterfly) Text in slide notes, "This segment of the presentation is fairly easy, we're going to locate the second largest anatomical part of the butterfly: its wings. It's kind of funny that most people think that butterflies have only two wings, but as you've probably already noticed from the line drawings on the previous slides, they actually have four. That's right, four wings that carry them over vast distances, sometimes to different hemispheres!"</a:t>
            </a:r>
          </a:p>
          <a:p>
            <a:endParaRPr lang="en-US" dirty="0"/>
          </a:p>
        </p:txBody>
      </p:sp>
      <p:sp>
        <p:nvSpPr>
          <p:cNvPr id="4" name="Slide Number Placeholder 3"/>
          <p:cNvSpPr>
            <a:spLocks noGrp="1"/>
          </p:cNvSpPr>
          <p:nvPr>
            <p:ph type="sldNum" sz="quarter" idx="10"/>
          </p:nvPr>
        </p:nvSpPr>
        <p:spPr/>
        <p:txBody>
          <a:bodyPr/>
          <a:lstStyle/>
          <a:p>
            <a:fld id="{C12C4B6A-EBA4-4975-90DE-01BCCA87587C}" type="slidenum">
              <a:rPr lang="en-US" smtClean="0"/>
              <a:t>8</a:t>
            </a:fld>
            <a:endParaRPr lang="en-US"/>
          </a:p>
        </p:txBody>
      </p:sp>
    </p:spTree>
    <p:extLst>
      <p:ext uri="{BB962C8B-B14F-4D97-AF65-F5344CB8AC3E}">
        <p14:creationId xmlns:p14="http://schemas.microsoft.com/office/powerpoint/2010/main" val="6782244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Slide #9:</a:t>
            </a:r>
            <a:r>
              <a:rPr lang="en-US" sz="1200" kern="1200" dirty="0" smtClean="0">
                <a:solidFill>
                  <a:schemeClr val="tx1"/>
                </a:solidFill>
                <a:effectLst/>
                <a:latin typeface="+mn-lt"/>
                <a:ea typeface="+mn-ea"/>
                <a:cs typeface="+mn-cs"/>
              </a:rPr>
              <a:t> (graphic/drawing/</a:t>
            </a:r>
            <a:r>
              <a:rPr lang="en-US" sz="1200" kern="1200" dirty="0" err="1" smtClean="0">
                <a:solidFill>
                  <a:schemeClr val="tx1"/>
                </a:solidFill>
                <a:effectLst/>
                <a:latin typeface="+mn-lt"/>
                <a:ea typeface="+mn-ea"/>
                <a:cs typeface="+mn-cs"/>
              </a:rPr>
              <a:t>b&amp;w</a:t>
            </a:r>
            <a:r>
              <a:rPr lang="en-US" sz="1200" kern="1200" dirty="0" smtClean="0">
                <a:solidFill>
                  <a:schemeClr val="tx1"/>
                </a:solidFill>
                <a:effectLst/>
                <a:latin typeface="+mn-lt"/>
                <a:ea typeface="+mn-ea"/>
                <a:cs typeface="+mn-cs"/>
              </a:rPr>
              <a:t> image of butterfly) Text in slide notes, "The butterfly's wings are really easy to locate and name. They have two pair of wings (totaling 4) that overlap. They are easily named: fore wing and hind wing  Each wing is made of a really thin double membrane that's kept rigid by a network of tubular veins that radiate from the base of the wings. Some interesting information about the wings are on the side bar to the left. Oh, a cool fact that's not there is that the pattern of the tubular veins is a main criteria that taxonomists use when classifying butterflies. Let me guess, you thought that butterflies' patterns and colors were the only parts used to classify them?</a:t>
            </a:r>
          </a:p>
          <a:p>
            <a:endParaRPr lang="en-US" dirty="0"/>
          </a:p>
        </p:txBody>
      </p:sp>
      <p:sp>
        <p:nvSpPr>
          <p:cNvPr id="4" name="Slide Number Placeholder 3"/>
          <p:cNvSpPr>
            <a:spLocks noGrp="1"/>
          </p:cNvSpPr>
          <p:nvPr>
            <p:ph type="sldNum" sz="quarter" idx="10"/>
          </p:nvPr>
        </p:nvSpPr>
        <p:spPr/>
        <p:txBody>
          <a:bodyPr/>
          <a:lstStyle/>
          <a:p>
            <a:fld id="{C12C4B6A-EBA4-4975-90DE-01BCCA87587C}" type="slidenum">
              <a:rPr lang="en-US" smtClean="0"/>
              <a:t>9</a:t>
            </a:fld>
            <a:endParaRPr lang="en-US"/>
          </a:p>
        </p:txBody>
      </p:sp>
    </p:spTree>
    <p:extLst>
      <p:ext uri="{BB962C8B-B14F-4D97-AF65-F5344CB8AC3E}">
        <p14:creationId xmlns:p14="http://schemas.microsoft.com/office/powerpoint/2010/main" val="7097027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Slide #10:</a:t>
            </a:r>
            <a:r>
              <a:rPr lang="en-US" sz="1200" kern="1200" dirty="0" smtClean="0">
                <a:solidFill>
                  <a:schemeClr val="tx1"/>
                </a:solidFill>
                <a:effectLst/>
                <a:latin typeface="+mn-lt"/>
                <a:ea typeface="+mn-ea"/>
                <a:cs typeface="+mn-cs"/>
              </a:rPr>
              <a:t> (graphic/pic of butterfly) Text in slide notes, "Those beautiful colors on butterflies' wings are actually scales. They vary in shape, some are actually rectangular and others can be tear-shaped or plume shaped. They actually get their wonderful colors from the plants that they digest during their larval, or cocoon stage. It's passed along to adult butterflies. As noted in the side-bar the basic pigmentation of their scales are black, red and yellow. The combination and altering patterns create the illusion of texture, shading and sometimes a 3-d appearance.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12C4B6A-EBA4-4975-90DE-01BCCA87587C}" type="slidenum">
              <a:rPr lang="en-US" smtClean="0"/>
              <a:t>10</a:t>
            </a:fld>
            <a:endParaRPr lang="en-US"/>
          </a:p>
        </p:txBody>
      </p:sp>
    </p:spTree>
    <p:extLst>
      <p:ext uri="{BB962C8B-B14F-4D97-AF65-F5344CB8AC3E}">
        <p14:creationId xmlns:p14="http://schemas.microsoft.com/office/powerpoint/2010/main" val="1797925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F89F5E-FC65-447B-98A0-8FDD19D6A661}" type="datetimeFigureOut">
              <a:rPr lang="en-US" smtClean="0"/>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318A60-9FBA-4368-96F4-4415FE19EE58}" type="slidenum">
              <a:rPr lang="en-US" smtClean="0"/>
              <a:t>‹#›</a:t>
            </a:fld>
            <a:endParaRPr lang="en-US"/>
          </a:p>
        </p:txBody>
      </p:sp>
    </p:spTree>
    <p:extLst>
      <p:ext uri="{BB962C8B-B14F-4D97-AF65-F5344CB8AC3E}">
        <p14:creationId xmlns:p14="http://schemas.microsoft.com/office/powerpoint/2010/main" val="3534760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89F5E-FC65-447B-98A0-8FDD19D6A661}" type="datetimeFigureOut">
              <a:rPr lang="en-US" smtClean="0"/>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318A60-9FBA-4368-96F4-4415FE19EE58}" type="slidenum">
              <a:rPr lang="en-US" smtClean="0"/>
              <a:t>‹#›</a:t>
            </a:fld>
            <a:endParaRPr lang="en-US"/>
          </a:p>
        </p:txBody>
      </p:sp>
    </p:spTree>
    <p:extLst>
      <p:ext uri="{BB962C8B-B14F-4D97-AF65-F5344CB8AC3E}">
        <p14:creationId xmlns:p14="http://schemas.microsoft.com/office/powerpoint/2010/main" val="2722425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89F5E-FC65-447B-98A0-8FDD19D6A661}" type="datetimeFigureOut">
              <a:rPr lang="en-US" smtClean="0"/>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318A60-9FBA-4368-96F4-4415FE19EE58}" type="slidenum">
              <a:rPr lang="en-US" smtClean="0"/>
              <a:t>‹#›</a:t>
            </a:fld>
            <a:endParaRPr lang="en-US"/>
          </a:p>
        </p:txBody>
      </p:sp>
    </p:spTree>
    <p:extLst>
      <p:ext uri="{BB962C8B-B14F-4D97-AF65-F5344CB8AC3E}">
        <p14:creationId xmlns:p14="http://schemas.microsoft.com/office/powerpoint/2010/main" val="17074335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F89F5E-FC65-447B-98A0-8FDD19D6A661}" type="datetimeFigureOut">
              <a:rPr lang="en-US" smtClean="0"/>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318A60-9FBA-4368-96F4-4415FE19EE58}" type="slidenum">
              <a:rPr lang="en-US" smtClean="0"/>
              <a:t>‹#›</a:t>
            </a:fld>
            <a:endParaRPr lang="en-US"/>
          </a:p>
        </p:txBody>
      </p:sp>
    </p:spTree>
    <p:extLst>
      <p:ext uri="{BB962C8B-B14F-4D97-AF65-F5344CB8AC3E}">
        <p14:creationId xmlns:p14="http://schemas.microsoft.com/office/powerpoint/2010/main" val="1375398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F89F5E-FC65-447B-98A0-8FDD19D6A661}" type="datetimeFigureOut">
              <a:rPr lang="en-US" smtClean="0"/>
              <a:t>4/22/2012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318A60-9FBA-4368-96F4-4415FE19EE58}" type="slidenum">
              <a:rPr lang="en-US" smtClean="0"/>
              <a:t>‹#›</a:t>
            </a:fld>
            <a:endParaRPr lang="en-US"/>
          </a:p>
        </p:txBody>
      </p:sp>
    </p:spTree>
    <p:extLst>
      <p:ext uri="{BB962C8B-B14F-4D97-AF65-F5344CB8AC3E}">
        <p14:creationId xmlns:p14="http://schemas.microsoft.com/office/powerpoint/2010/main" val="1243652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F89F5E-FC65-447B-98A0-8FDD19D6A661}" type="datetimeFigureOut">
              <a:rPr lang="en-US" smtClean="0"/>
              <a:t>4/22/2012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318A60-9FBA-4368-96F4-4415FE19EE58}" type="slidenum">
              <a:rPr lang="en-US" smtClean="0"/>
              <a:t>‹#›</a:t>
            </a:fld>
            <a:endParaRPr lang="en-US"/>
          </a:p>
        </p:txBody>
      </p:sp>
    </p:spTree>
    <p:extLst>
      <p:ext uri="{BB962C8B-B14F-4D97-AF65-F5344CB8AC3E}">
        <p14:creationId xmlns:p14="http://schemas.microsoft.com/office/powerpoint/2010/main" val="3847205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F89F5E-FC65-447B-98A0-8FDD19D6A661}" type="datetimeFigureOut">
              <a:rPr lang="en-US" smtClean="0"/>
              <a:t>4/22/2012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318A60-9FBA-4368-96F4-4415FE19EE58}" type="slidenum">
              <a:rPr lang="en-US" smtClean="0"/>
              <a:t>‹#›</a:t>
            </a:fld>
            <a:endParaRPr lang="en-US"/>
          </a:p>
        </p:txBody>
      </p:sp>
    </p:spTree>
    <p:extLst>
      <p:ext uri="{BB962C8B-B14F-4D97-AF65-F5344CB8AC3E}">
        <p14:creationId xmlns:p14="http://schemas.microsoft.com/office/powerpoint/2010/main" val="40034959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F89F5E-FC65-447B-98A0-8FDD19D6A661}" type="datetimeFigureOut">
              <a:rPr lang="en-US" smtClean="0"/>
              <a:t>4/22/2012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318A60-9FBA-4368-96F4-4415FE19EE58}" type="slidenum">
              <a:rPr lang="en-US" smtClean="0"/>
              <a:t>‹#›</a:t>
            </a:fld>
            <a:endParaRPr lang="en-US"/>
          </a:p>
        </p:txBody>
      </p:sp>
    </p:spTree>
    <p:extLst>
      <p:ext uri="{BB962C8B-B14F-4D97-AF65-F5344CB8AC3E}">
        <p14:creationId xmlns:p14="http://schemas.microsoft.com/office/powerpoint/2010/main" val="4145457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F89F5E-FC65-447B-98A0-8FDD19D6A661}" type="datetimeFigureOut">
              <a:rPr lang="en-US" smtClean="0"/>
              <a:t>4/22/2012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318A60-9FBA-4368-96F4-4415FE19EE58}" type="slidenum">
              <a:rPr lang="en-US" smtClean="0"/>
              <a:t>‹#›</a:t>
            </a:fld>
            <a:endParaRPr lang="en-US"/>
          </a:p>
        </p:txBody>
      </p:sp>
    </p:spTree>
    <p:extLst>
      <p:ext uri="{BB962C8B-B14F-4D97-AF65-F5344CB8AC3E}">
        <p14:creationId xmlns:p14="http://schemas.microsoft.com/office/powerpoint/2010/main" val="39643044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F89F5E-FC65-447B-98A0-8FDD19D6A661}" type="datetimeFigureOut">
              <a:rPr lang="en-US" smtClean="0"/>
              <a:t>4/22/2012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318A60-9FBA-4368-96F4-4415FE19EE58}" type="slidenum">
              <a:rPr lang="en-US" smtClean="0"/>
              <a:t>‹#›</a:t>
            </a:fld>
            <a:endParaRPr lang="en-US"/>
          </a:p>
        </p:txBody>
      </p:sp>
    </p:spTree>
    <p:extLst>
      <p:ext uri="{BB962C8B-B14F-4D97-AF65-F5344CB8AC3E}">
        <p14:creationId xmlns:p14="http://schemas.microsoft.com/office/powerpoint/2010/main" val="4121858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F89F5E-FC65-447B-98A0-8FDD19D6A661}" type="datetimeFigureOut">
              <a:rPr lang="en-US" smtClean="0"/>
              <a:t>4/22/2012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318A60-9FBA-4368-96F4-4415FE19EE58}" type="slidenum">
              <a:rPr lang="en-US" smtClean="0"/>
              <a:t>‹#›</a:t>
            </a:fld>
            <a:endParaRPr lang="en-US"/>
          </a:p>
        </p:txBody>
      </p:sp>
    </p:spTree>
    <p:extLst>
      <p:ext uri="{BB962C8B-B14F-4D97-AF65-F5344CB8AC3E}">
        <p14:creationId xmlns:p14="http://schemas.microsoft.com/office/powerpoint/2010/main" val="3866660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F89F5E-FC65-447B-98A0-8FDD19D6A661}" type="datetimeFigureOut">
              <a:rPr lang="en-US" smtClean="0"/>
              <a:t>4/22/2012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318A60-9FBA-4368-96F4-4415FE19EE58}" type="slidenum">
              <a:rPr lang="en-US" smtClean="0"/>
              <a:t>‹#›</a:t>
            </a:fld>
            <a:endParaRPr lang="en-US"/>
          </a:p>
        </p:txBody>
      </p:sp>
    </p:spTree>
    <p:extLst>
      <p:ext uri="{BB962C8B-B14F-4D97-AF65-F5344CB8AC3E}">
        <p14:creationId xmlns:p14="http://schemas.microsoft.com/office/powerpoint/2010/main" val="144766717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29000" y="1524000"/>
            <a:ext cx="5401078" cy="4191000"/>
          </a:xfrm>
        </p:spPr>
      </p:pic>
      <p:sp>
        <p:nvSpPr>
          <p:cNvPr id="6" name="Text Placeholder 5"/>
          <p:cNvSpPr>
            <a:spLocks noGrp="1"/>
          </p:cNvSpPr>
          <p:nvPr>
            <p:ph type="body" sz="half" idx="2"/>
          </p:nvPr>
        </p:nvSpPr>
        <p:spPr>
          <a:xfrm>
            <a:off x="152400" y="457200"/>
            <a:ext cx="3313113" cy="5668963"/>
          </a:xfrm>
        </p:spPr>
        <p:txBody>
          <a:bodyPr>
            <a:normAutofit/>
          </a:bodyPr>
          <a:lstStyle/>
          <a:p>
            <a:pPr algn="ctr"/>
            <a:endParaRPr lang="en-US" dirty="0" smtClean="0">
              <a:solidFill>
                <a:schemeClr val="accent4">
                  <a:lumMod val="50000"/>
                </a:schemeClr>
              </a:solidFill>
            </a:endParaRPr>
          </a:p>
          <a:p>
            <a:pPr algn="ctr"/>
            <a:endParaRPr lang="en-US" dirty="0">
              <a:solidFill>
                <a:schemeClr val="accent4">
                  <a:lumMod val="50000"/>
                </a:schemeClr>
              </a:solidFill>
            </a:endParaRPr>
          </a:p>
          <a:p>
            <a:pPr algn="ctr"/>
            <a:r>
              <a:rPr lang="en-US" sz="2800" b="1" dirty="0" smtClean="0">
                <a:solidFill>
                  <a:schemeClr val="accent4">
                    <a:lumMod val="50000"/>
                  </a:schemeClr>
                </a:solidFill>
              </a:rPr>
              <a:t>Storyboard, Part I</a:t>
            </a:r>
          </a:p>
          <a:p>
            <a:pPr algn="ctr"/>
            <a:endParaRPr lang="en-US" sz="2800" b="1" dirty="0">
              <a:solidFill>
                <a:schemeClr val="accent4">
                  <a:lumMod val="50000"/>
                </a:schemeClr>
              </a:solidFill>
            </a:endParaRPr>
          </a:p>
          <a:p>
            <a:pPr algn="ctr"/>
            <a:r>
              <a:rPr lang="en-US" sz="2800" b="1" dirty="0" smtClean="0">
                <a:solidFill>
                  <a:schemeClr val="accent4">
                    <a:lumMod val="50000"/>
                  </a:schemeClr>
                </a:solidFill>
              </a:rPr>
              <a:t>Yashana  McMillon</a:t>
            </a:r>
          </a:p>
          <a:p>
            <a:pPr algn="ctr"/>
            <a:endParaRPr lang="en-US" sz="2800" b="1" dirty="0">
              <a:solidFill>
                <a:schemeClr val="accent4">
                  <a:lumMod val="50000"/>
                </a:schemeClr>
              </a:solidFill>
            </a:endParaRPr>
          </a:p>
          <a:p>
            <a:pPr algn="ctr"/>
            <a:r>
              <a:rPr lang="en-US" sz="2800" b="1" dirty="0" smtClean="0">
                <a:solidFill>
                  <a:schemeClr val="accent4">
                    <a:lumMod val="50000"/>
                  </a:schemeClr>
                </a:solidFill>
              </a:rPr>
              <a:t>AET 541</a:t>
            </a:r>
          </a:p>
          <a:p>
            <a:pPr algn="ctr"/>
            <a:endParaRPr lang="en-US" sz="2800" b="1" dirty="0">
              <a:solidFill>
                <a:schemeClr val="accent4">
                  <a:lumMod val="50000"/>
                </a:schemeClr>
              </a:solidFill>
            </a:endParaRPr>
          </a:p>
          <a:p>
            <a:pPr algn="ctr"/>
            <a:r>
              <a:rPr lang="en-US" sz="2800" b="1" dirty="0" smtClean="0">
                <a:solidFill>
                  <a:schemeClr val="accent4">
                    <a:lumMod val="50000"/>
                  </a:schemeClr>
                </a:solidFill>
              </a:rPr>
              <a:t>April 22, 2012</a:t>
            </a:r>
          </a:p>
          <a:p>
            <a:pPr algn="ctr"/>
            <a:endParaRPr lang="en-US" sz="2800" b="1" dirty="0">
              <a:solidFill>
                <a:schemeClr val="accent4">
                  <a:lumMod val="50000"/>
                </a:schemeClr>
              </a:solidFill>
            </a:endParaRPr>
          </a:p>
          <a:p>
            <a:pPr algn="ctr"/>
            <a:r>
              <a:rPr lang="en-US" sz="2800" b="1" dirty="0" smtClean="0">
                <a:solidFill>
                  <a:schemeClr val="accent4">
                    <a:lumMod val="50000"/>
                  </a:schemeClr>
                </a:solidFill>
              </a:rPr>
              <a:t>Prof. Giglio</a:t>
            </a:r>
            <a:endParaRPr lang="en-US" sz="2800" b="1" dirty="0">
              <a:solidFill>
                <a:schemeClr val="accent4">
                  <a:lumMod val="50000"/>
                </a:schemeClr>
              </a:solidFill>
            </a:endParaRPr>
          </a:p>
        </p:txBody>
      </p:sp>
    </p:spTree>
    <p:extLst>
      <p:ext uri="{BB962C8B-B14F-4D97-AF65-F5344CB8AC3E}">
        <p14:creationId xmlns:p14="http://schemas.microsoft.com/office/powerpoint/2010/main" val="31082228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6"/>
          <p:cNvSpPr txBox="1">
            <a:spLocks noChangeArrowheads="1"/>
          </p:cNvSpPr>
          <p:nvPr/>
        </p:nvSpPr>
        <p:spPr bwMode="auto">
          <a:xfrm>
            <a:off x="230188" y="914400"/>
            <a:ext cx="1593850" cy="4953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u="sng" dirty="0" smtClean="0"/>
              <a:t>Notes</a:t>
            </a:r>
          </a:p>
          <a:p>
            <a:pPr eaLnBrk="1" hangingPunct="1"/>
            <a:r>
              <a:rPr lang="en-US" sz="1200" b="1" dirty="0" smtClean="0"/>
              <a:t>(</a:t>
            </a:r>
            <a:r>
              <a:rPr lang="en-US" sz="1200" b="1" dirty="0"/>
              <a:t>Describe layout, important visual features, interactive elements, results of interaction, feedback, etc.)</a:t>
            </a:r>
            <a:r>
              <a:rPr lang="en-US" sz="1200" dirty="0"/>
              <a:t> </a:t>
            </a:r>
          </a:p>
        </p:txBody>
      </p:sp>
      <p:sp>
        <p:nvSpPr>
          <p:cNvPr id="3" name="Text Box 18"/>
          <p:cNvSpPr txBox="1">
            <a:spLocks noChangeArrowheads="1"/>
          </p:cNvSpPr>
          <p:nvPr/>
        </p:nvSpPr>
        <p:spPr bwMode="auto">
          <a:xfrm>
            <a:off x="2895600" y="533400"/>
            <a:ext cx="2133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Animation (yes or </a:t>
            </a:r>
            <a:r>
              <a:rPr lang="en-US" sz="1200" b="1" dirty="0" smtClean="0"/>
              <a:t>no:</a:t>
            </a:r>
            <a:endParaRPr lang="en-US" sz="1200" b="1" dirty="0"/>
          </a:p>
          <a:p>
            <a:pPr eaLnBrk="1" hangingPunct="1"/>
            <a:endParaRPr lang="en-US" dirty="0"/>
          </a:p>
        </p:txBody>
      </p:sp>
      <p:sp>
        <p:nvSpPr>
          <p:cNvPr id="4" name="Text Box 19"/>
          <p:cNvSpPr txBox="1">
            <a:spLocks noChangeArrowheads="1"/>
          </p:cNvSpPr>
          <p:nvPr/>
        </p:nvSpPr>
        <p:spPr bwMode="auto">
          <a:xfrm>
            <a:off x="217488" y="5929313"/>
            <a:ext cx="8774112" cy="776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u="sng"/>
              <a:t>Text/Audio Narration</a:t>
            </a:r>
            <a:r>
              <a:rPr lang="en-US" sz="1100" b="1"/>
              <a:t>:   </a:t>
            </a:r>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a:p>
        </p:txBody>
      </p:sp>
      <p:sp>
        <p:nvSpPr>
          <p:cNvPr id="5" name="Text Box 20"/>
          <p:cNvSpPr txBox="1">
            <a:spLocks noChangeArrowheads="1"/>
          </p:cNvSpPr>
          <p:nvPr/>
        </p:nvSpPr>
        <p:spPr bwMode="auto">
          <a:xfrm>
            <a:off x="230188" y="152400"/>
            <a:ext cx="2589212" cy="304800"/>
          </a:xfrm>
          <a:prstGeom prst="rect">
            <a:avLst/>
          </a:prstGeom>
          <a:solidFill>
            <a:srgbClr val="FFFFFF"/>
          </a:solidFill>
          <a:ln w="9525">
            <a:solidFill>
              <a:srgbClr val="000000"/>
            </a:solidFill>
            <a:miter lim="800000"/>
            <a:headEnd/>
            <a:tailEnd/>
          </a:ln>
        </p:spPr>
        <p:txBody>
          <a:bodyPr/>
          <a:lstStyle/>
          <a:p>
            <a:pPr>
              <a:defRPr/>
            </a:pPr>
            <a:r>
              <a:rPr lang="en-US" sz="1050" b="1" dirty="0" smtClean="0"/>
              <a:t>Title)</a:t>
            </a:r>
            <a:r>
              <a:rPr lang="en-US" sz="1050" dirty="0"/>
              <a:t>	</a:t>
            </a:r>
          </a:p>
        </p:txBody>
      </p:sp>
      <p:sp>
        <p:nvSpPr>
          <p:cNvPr id="6" name="Text Box 21"/>
          <p:cNvSpPr txBox="1">
            <a:spLocks noChangeArrowheads="1"/>
          </p:cNvSpPr>
          <p:nvPr/>
        </p:nvSpPr>
        <p:spPr bwMode="auto">
          <a:xfrm>
            <a:off x="2895600" y="152400"/>
            <a:ext cx="41910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Scene:</a:t>
            </a:r>
          </a:p>
        </p:txBody>
      </p:sp>
      <p:sp>
        <p:nvSpPr>
          <p:cNvPr id="7" name="Text Box 22"/>
          <p:cNvSpPr txBox="1">
            <a:spLocks noChangeArrowheads="1"/>
          </p:cNvSpPr>
          <p:nvPr/>
        </p:nvSpPr>
        <p:spPr bwMode="auto">
          <a:xfrm>
            <a:off x="5105400" y="533400"/>
            <a:ext cx="19812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Graphics (yes or no</a:t>
            </a:r>
            <a:r>
              <a:rPr lang="en-US" sz="1200" b="1" dirty="0" smtClean="0"/>
              <a:t>)</a:t>
            </a:r>
            <a:r>
              <a:rPr lang="en-US" sz="1000" b="1" dirty="0" smtClean="0"/>
              <a:t>:</a:t>
            </a:r>
            <a:endParaRPr lang="en-US" sz="1200" dirty="0"/>
          </a:p>
        </p:txBody>
      </p:sp>
      <p:sp>
        <p:nvSpPr>
          <p:cNvPr id="8" name="Text Box 23"/>
          <p:cNvSpPr txBox="1">
            <a:spLocks noChangeArrowheads="1"/>
          </p:cNvSpPr>
          <p:nvPr/>
        </p:nvSpPr>
        <p:spPr bwMode="auto">
          <a:xfrm rot="10800000" flipV="1">
            <a:off x="7162800" y="533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Audio (yes or no</a:t>
            </a:r>
            <a:r>
              <a:rPr lang="en-US" sz="1200" b="1" dirty="0" smtClean="0"/>
              <a:t>):</a:t>
            </a:r>
            <a:endParaRPr lang="en-US" sz="1200" b="1" dirty="0"/>
          </a:p>
          <a:p>
            <a:pPr eaLnBrk="1" hangingPunct="1"/>
            <a:endParaRPr lang="en-US" dirty="0"/>
          </a:p>
        </p:txBody>
      </p:sp>
      <p:sp>
        <p:nvSpPr>
          <p:cNvPr id="9" name="Text Box 24"/>
          <p:cNvSpPr txBox="1">
            <a:spLocks noChangeArrowheads="1"/>
          </p:cNvSpPr>
          <p:nvPr/>
        </p:nvSpPr>
        <p:spPr bwMode="auto">
          <a:xfrm>
            <a:off x="7162800" y="152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Slide number:    </a:t>
            </a:r>
          </a:p>
        </p:txBody>
      </p:sp>
      <p:sp>
        <p:nvSpPr>
          <p:cNvPr id="10" name="Text Box 24"/>
          <p:cNvSpPr txBox="1">
            <a:spLocks noChangeArrowheads="1"/>
          </p:cNvSpPr>
          <p:nvPr/>
        </p:nvSpPr>
        <p:spPr bwMode="auto">
          <a:xfrm>
            <a:off x="228600" y="533400"/>
            <a:ext cx="25908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Skill or Concept</a:t>
            </a:r>
            <a:r>
              <a:rPr lang="en-US" sz="1200" b="1" dirty="0" smtClean="0"/>
              <a:t>:</a:t>
            </a:r>
            <a:endParaRPr lang="en-US" sz="1200" b="1" dirty="0"/>
          </a:p>
        </p:txBody>
      </p:sp>
      <p:sp>
        <p:nvSpPr>
          <p:cNvPr id="11" name="Text Box 17"/>
          <p:cNvSpPr txBox="1">
            <a:spLocks noChangeArrowheads="1"/>
          </p:cNvSpPr>
          <p:nvPr/>
        </p:nvSpPr>
        <p:spPr bwMode="auto">
          <a:xfrm>
            <a:off x="1828800" y="1066800"/>
            <a:ext cx="7162800" cy="49530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1200" b="1" dirty="0" smtClean="0"/>
          </a:p>
          <a:p>
            <a:pPr eaLnBrk="1" hangingPunct="1"/>
            <a:endParaRPr lang="en-US" sz="1200" b="1" dirty="0"/>
          </a:p>
          <a:p>
            <a:pPr eaLnBrk="1" hangingPunct="1"/>
            <a:endParaRPr lang="en-US" sz="1200" b="1" dirty="0" smtClean="0"/>
          </a:p>
          <a:p>
            <a:pPr eaLnBrk="1" hangingPunct="1"/>
            <a:endParaRPr lang="en-US" sz="1200" b="1" dirty="0" smtClean="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1249656"/>
            <a:ext cx="6267450" cy="4587287"/>
          </a:xfrm>
          <a:prstGeom prst="rect">
            <a:avLst/>
          </a:prstGeom>
        </p:spPr>
      </p:pic>
    </p:spTree>
    <p:extLst>
      <p:ext uri="{BB962C8B-B14F-4D97-AF65-F5344CB8AC3E}">
        <p14:creationId xmlns:p14="http://schemas.microsoft.com/office/powerpoint/2010/main" val="19436903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6"/>
          <p:cNvSpPr txBox="1">
            <a:spLocks noChangeArrowheads="1"/>
          </p:cNvSpPr>
          <p:nvPr/>
        </p:nvSpPr>
        <p:spPr bwMode="auto">
          <a:xfrm>
            <a:off x="230188" y="914400"/>
            <a:ext cx="1593850" cy="4953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u="sng" dirty="0" smtClean="0"/>
              <a:t>Notes</a:t>
            </a:r>
          </a:p>
          <a:p>
            <a:pPr eaLnBrk="1" hangingPunct="1"/>
            <a:r>
              <a:rPr lang="en-US" sz="1200" b="1" dirty="0" smtClean="0"/>
              <a:t>(</a:t>
            </a:r>
            <a:r>
              <a:rPr lang="en-US" sz="1200" b="1" dirty="0"/>
              <a:t>Describe layout, important visual features, interactive elements, results of interaction, feedback, etc.)</a:t>
            </a:r>
            <a:r>
              <a:rPr lang="en-US" sz="1200" dirty="0"/>
              <a:t> </a:t>
            </a:r>
          </a:p>
        </p:txBody>
      </p:sp>
      <p:sp>
        <p:nvSpPr>
          <p:cNvPr id="3" name="Text Box 18"/>
          <p:cNvSpPr txBox="1">
            <a:spLocks noChangeArrowheads="1"/>
          </p:cNvSpPr>
          <p:nvPr/>
        </p:nvSpPr>
        <p:spPr bwMode="auto">
          <a:xfrm>
            <a:off x="2895600" y="533400"/>
            <a:ext cx="2133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Animation (yes or </a:t>
            </a:r>
            <a:r>
              <a:rPr lang="en-US" sz="1200" b="1" dirty="0" smtClean="0"/>
              <a:t>no:</a:t>
            </a:r>
            <a:endParaRPr lang="en-US" sz="1200" b="1" dirty="0"/>
          </a:p>
          <a:p>
            <a:pPr eaLnBrk="1" hangingPunct="1"/>
            <a:endParaRPr lang="en-US" dirty="0"/>
          </a:p>
        </p:txBody>
      </p:sp>
      <p:sp>
        <p:nvSpPr>
          <p:cNvPr id="4" name="Text Box 19"/>
          <p:cNvSpPr txBox="1">
            <a:spLocks noChangeArrowheads="1"/>
          </p:cNvSpPr>
          <p:nvPr/>
        </p:nvSpPr>
        <p:spPr bwMode="auto">
          <a:xfrm>
            <a:off x="217488" y="5929313"/>
            <a:ext cx="8774112" cy="776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u="sng"/>
              <a:t>Text/Audio Narration</a:t>
            </a:r>
            <a:r>
              <a:rPr lang="en-US" sz="1100" b="1"/>
              <a:t>:   </a:t>
            </a:r>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a:p>
        </p:txBody>
      </p:sp>
      <p:sp>
        <p:nvSpPr>
          <p:cNvPr id="5" name="Text Box 20"/>
          <p:cNvSpPr txBox="1">
            <a:spLocks noChangeArrowheads="1"/>
          </p:cNvSpPr>
          <p:nvPr/>
        </p:nvSpPr>
        <p:spPr bwMode="auto">
          <a:xfrm>
            <a:off x="230188" y="152400"/>
            <a:ext cx="2589212" cy="304800"/>
          </a:xfrm>
          <a:prstGeom prst="rect">
            <a:avLst/>
          </a:prstGeom>
          <a:solidFill>
            <a:srgbClr val="FFFFFF"/>
          </a:solidFill>
          <a:ln w="9525">
            <a:solidFill>
              <a:srgbClr val="000000"/>
            </a:solidFill>
            <a:miter lim="800000"/>
            <a:headEnd/>
            <a:tailEnd/>
          </a:ln>
        </p:spPr>
        <p:txBody>
          <a:bodyPr/>
          <a:lstStyle/>
          <a:p>
            <a:pPr>
              <a:defRPr/>
            </a:pPr>
            <a:r>
              <a:rPr lang="en-US" sz="1050" b="1" dirty="0" smtClean="0"/>
              <a:t>Title)</a:t>
            </a:r>
            <a:r>
              <a:rPr lang="en-US" sz="1050" dirty="0"/>
              <a:t>	</a:t>
            </a:r>
          </a:p>
        </p:txBody>
      </p:sp>
      <p:sp>
        <p:nvSpPr>
          <p:cNvPr id="6" name="Text Box 21"/>
          <p:cNvSpPr txBox="1">
            <a:spLocks noChangeArrowheads="1"/>
          </p:cNvSpPr>
          <p:nvPr/>
        </p:nvSpPr>
        <p:spPr bwMode="auto">
          <a:xfrm>
            <a:off x="2895600" y="152400"/>
            <a:ext cx="41910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Scene:</a:t>
            </a:r>
          </a:p>
        </p:txBody>
      </p:sp>
      <p:sp>
        <p:nvSpPr>
          <p:cNvPr id="7" name="Text Box 22"/>
          <p:cNvSpPr txBox="1">
            <a:spLocks noChangeArrowheads="1"/>
          </p:cNvSpPr>
          <p:nvPr/>
        </p:nvSpPr>
        <p:spPr bwMode="auto">
          <a:xfrm>
            <a:off x="5105400" y="533400"/>
            <a:ext cx="19812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Graphics (yes or no</a:t>
            </a:r>
            <a:r>
              <a:rPr lang="en-US" sz="1200" b="1" dirty="0" smtClean="0"/>
              <a:t>)</a:t>
            </a:r>
            <a:r>
              <a:rPr lang="en-US" sz="1000" b="1" dirty="0" smtClean="0"/>
              <a:t>:</a:t>
            </a:r>
            <a:endParaRPr lang="en-US" sz="1200" dirty="0"/>
          </a:p>
        </p:txBody>
      </p:sp>
      <p:sp>
        <p:nvSpPr>
          <p:cNvPr id="8" name="Text Box 23"/>
          <p:cNvSpPr txBox="1">
            <a:spLocks noChangeArrowheads="1"/>
          </p:cNvSpPr>
          <p:nvPr/>
        </p:nvSpPr>
        <p:spPr bwMode="auto">
          <a:xfrm rot="10800000" flipV="1">
            <a:off x="7162800" y="533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Audio (yes or no</a:t>
            </a:r>
            <a:r>
              <a:rPr lang="en-US" sz="1200" b="1" dirty="0" smtClean="0"/>
              <a:t>):</a:t>
            </a:r>
            <a:endParaRPr lang="en-US" sz="1200" b="1" dirty="0"/>
          </a:p>
          <a:p>
            <a:pPr eaLnBrk="1" hangingPunct="1"/>
            <a:endParaRPr lang="en-US" dirty="0"/>
          </a:p>
        </p:txBody>
      </p:sp>
      <p:sp>
        <p:nvSpPr>
          <p:cNvPr id="9" name="Text Box 24"/>
          <p:cNvSpPr txBox="1">
            <a:spLocks noChangeArrowheads="1"/>
          </p:cNvSpPr>
          <p:nvPr/>
        </p:nvSpPr>
        <p:spPr bwMode="auto">
          <a:xfrm>
            <a:off x="7162800" y="152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Slide number:    </a:t>
            </a:r>
          </a:p>
        </p:txBody>
      </p:sp>
      <p:sp>
        <p:nvSpPr>
          <p:cNvPr id="10" name="Text Box 24"/>
          <p:cNvSpPr txBox="1">
            <a:spLocks noChangeArrowheads="1"/>
          </p:cNvSpPr>
          <p:nvPr/>
        </p:nvSpPr>
        <p:spPr bwMode="auto">
          <a:xfrm>
            <a:off x="228600" y="533400"/>
            <a:ext cx="25908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Skill or Concept</a:t>
            </a:r>
            <a:r>
              <a:rPr lang="en-US" sz="1200" b="1" dirty="0" smtClean="0"/>
              <a:t>:</a:t>
            </a:r>
            <a:endParaRPr lang="en-US" sz="1200" b="1" dirty="0"/>
          </a:p>
        </p:txBody>
      </p:sp>
      <p:sp>
        <p:nvSpPr>
          <p:cNvPr id="11" name="Text Box 17"/>
          <p:cNvSpPr txBox="1">
            <a:spLocks noChangeArrowheads="1"/>
          </p:cNvSpPr>
          <p:nvPr/>
        </p:nvSpPr>
        <p:spPr bwMode="auto">
          <a:xfrm>
            <a:off x="1828800" y="1066800"/>
            <a:ext cx="7162800" cy="49530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1200" b="1" dirty="0" smtClean="0"/>
          </a:p>
          <a:p>
            <a:pPr eaLnBrk="1" hangingPunct="1"/>
            <a:endParaRPr lang="en-US" sz="1200" b="1" dirty="0"/>
          </a:p>
          <a:p>
            <a:pPr eaLnBrk="1" hangingPunct="1"/>
            <a:endParaRPr lang="en-US" sz="1200" b="1" dirty="0" smtClean="0"/>
          </a:p>
          <a:p>
            <a:pPr eaLnBrk="1" hangingPunct="1"/>
            <a:endParaRPr lang="en-US" sz="1200" b="1" dirty="0" smtClean="0"/>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83126" y="1153930"/>
            <a:ext cx="5555974" cy="4713470"/>
          </a:xfrm>
          <a:prstGeom prst="rect">
            <a:avLst/>
          </a:prstGeom>
        </p:spPr>
      </p:pic>
    </p:spTree>
    <p:extLst>
      <p:ext uri="{BB962C8B-B14F-4D97-AF65-F5344CB8AC3E}">
        <p14:creationId xmlns:p14="http://schemas.microsoft.com/office/powerpoint/2010/main" val="21080070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6"/>
          <p:cNvSpPr txBox="1">
            <a:spLocks noChangeArrowheads="1"/>
          </p:cNvSpPr>
          <p:nvPr/>
        </p:nvSpPr>
        <p:spPr bwMode="auto">
          <a:xfrm>
            <a:off x="230188" y="914400"/>
            <a:ext cx="1593850" cy="4953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u="sng" dirty="0"/>
              <a:t>Notes</a:t>
            </a:r>
            <a:r>
              <a:rPr lang="en-US" sz="1200" b="1" dirty="0"/>
              <a:t>:  </a:t>
            </a:r>
          </a:p>
          <a:p>
            <a:pPr eaLnBrk="1" hangingPunct="1"/>
            <a:r>
              <a:rPr lang="en-US" dirty="0" smtClean="0"/>
              <a:t>pic </a:t>
            </a:r>
            <a:r>
              <a:rPr lang="en-US" dirty="0"/>
              <a:t>of butterfly </a:t>
            </a:r>
            <a:r>
              <a:rPr lang="en-US" dirty="0" smtClean="0"/>
              <a:t>illustration. Go </a:t>
            </a:r>
            <a:r>
              <a:rPr lang="en-US" dirty="0"/>
              <a:t>in with </a:t>
            </a:r>
            <a:r>
              <a:rPr lang="en-US" dirty="0"/>
              <a:t>A</a:t>
            </a:r>
            <a:r>
              <a:rPr lang="en-US" dirty="0" smtClean="0"/>
              <a:t>dobe software </a:t>
            </a:r>
            <a:r>
              <a:rPr lang="en-US" dirty="0"/>
              <a:t>and </a:t>
            </a:r>
            <a:r>
              <a:rPr lang="en-US" dirty="0" smtClean="0"/>
              <a:t>erase </a:t>
            </a:r>
            <a:r>
              <a:rPr lang="en-US" dirty="0"/>
              <a:t>out the lines to the </a:t>
            </a:r>
            <a:r>
              <a:rPr lang="en-US" dirty="0" smtClean="0"/>
              <a:t>head, </a:t>
            </a:r>
            <a:r>
              <a:rPr lang="en-US" dirty="0"/>
              <a:t>antenna and </a:t>
            </a:r>
            <a:r>
              <a:rPr lang="en-US" dirty="0" smtClean="0"/>
              <a:t>eye </a:t>
            </a:r>
            <a:r>
              <a:rPr lang="en-US" dirty="0"/>
              <a:t>along with the words</a:t>
            </a:r>
            <a:r>
              <a:rPr lang="en-US" sz="1200" dirty="0" smtClean="0"/>
              <a:t>  </a:t>
            </a:r>
            <a:r>
              <a:rPr lang="en-US" sz="1200" dirty="0" smtClean="0"/>
              <a:t> </a:t>
            </a:r>
            <a:endParaRPr lang="en-US" sz="1200" dirty="0"/>
          </a:p>
        </p:txBody>
      </p:sp>
      <p:sp>
        <p:nvSpPr>
          <p:cNvPr id="3" name="Text Box 17"/>
          <p:cNvSpPr txBox="1">
            <a:spLocks noChangeArrowheads="1"/>
          </p:cNvSpPr>
          <p:nvPr/>
        </p:nvSpPr>
        <p:spPr bwMode="auto">
          <a:xfrm>
            <a:off x="1828800" y="914400"/>
            <a:ext cx="7162800" cy="49530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1200"/>
          </a:p>
        </p:txBody>
      </p:sp>
      <p:sp>
        <p:nvSpPr>
          <p:cNvPr id="4" name="Text Box 18"/>
          <p:cNvSpPr txBox="1">
            <a:spLocks noChangeArrowheads="1"/>
          </p:cNvSpPr>
          <p:nvPr/>
        </p:nvSpPr>
        <p:spPr bwMode="auto">
          <a:xfrm>
            <a:off x="2895600" y="533400"/>
            <a:ext cx="2133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Animation (yes or no):   </a:t>
            </a:r>
          </a:p>
          <a:p>
            <a:pPr eaLnBrk="1" hangingPunct="1"/>
            <a:endParaRPr lang="en-US"/>
          </a:p>
        </p:txBody>
      </p:sp>
      <p:sp>
        <p:nvSpPr>
          <p:cNvPr id="5" name="Text Box 19"/>
          <p:cNvSpPr txBox="1">
            <a:spLocks noChangeArrowheads="1"/>
          </p:cNvSpPr>
          <p:nvPr/>
        </p:nvSpPr>
        <p:spPr bwMode="auto">
          <a:xfrm>
            <a:off x="217488" y="5929313"/>
            <a:ext cx="8774112" cy="776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u="sng"/>
              <a:t>Text/Audio Narration</a:t>
            </a:r>
            <a:r>
              <a:rPr lang="en-US" sz="1100" b="1"/>
              <a:t>:   </a:t>
            </a:r>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a:p>
        </p:txBody>
      </p:sp>
      <p:sp>
        <p:nvSpPr>
          <p:cNvPr id="6" name="Text Box 22"/>
          <p:cNvSpPr txBox="1">
            <a:spLocks noChangeArrowheads="1"/>
          </p:cNvSpPr>
          <p:nvPr/>
        </p:nvSpPr>
        <p:spPr bwMode="auto">
          <a:xfrm>
            <a:off x="5105400" y="533400"/>
            <a:ext cx="19812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Graphics (yes or no)</a:t>
            </a:r>
            <a:r>
              <a:rPr lang="en-US" sz="1000" b="1"/>
              <a:t>: </a:t>
            </a:r>
            <a:r>
              <a:rPr lang="en-US" sz="1000"/>
              <a:t> </a:t>
            </a:r>
            <a:endParaRPr lang="en-US" sz="1200"/>
          </a:p>
        </p:txBody>
      </p:sp>
      <p:sp>
        <p:nvSpPr>
          <p:cNvPr id="7" name="Text Box 23"/>
          <p:cNvSpPr txBox="1">
            <a:spLocks noChangeArrowheads="1"/>
          </p:cNvSpPr>
          <p:nvPr/>
        </p:nvSpPr>
        <p:spPr bwMode="auto">
          <a:xfrm rot="10800000" flipV="1">
            <a:off x="7162800" y="533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Audio (yes or no):</a:t>
            </a:r>
          </a:p>
          <a:p>
            <a:pPr eaLnBrk="1" hangingPunct="1"/>
            <a:endParaRPr lang="en-US"/>
          </a:p>
        </p:txBody>
      </p:sp>
      <p:sp>
        <p:nvSpPr>
          <p:cNvPr id="8" name="Text Box 24"/>
          <p:cNvSpPr txBox="1">
            <a:spLocks noChangeArrowheads="1"/>
          </p:cNvSpPr>
          <p:nvPr/>
        </p:nvSpPr>
        <p:spPr bwMode="auto">
          <a:xfrm>
            <a:off x="228600" y="533400"/>
            <a:ext cx="25908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Skill or Concept:</a:t>
            </a:r>
          </a:p>
        </p:txBody>
      </p:sp>
      <p:sp>
        <p:nvSpPr>
          <p:cNvPr id="9" name="Text Box 20"/>
          <p:cNvSpPr txBox="1">
            <a:spLocks noChangeArrowheads="1"/>
          </p:cNvSpPr>
          <p:nvPr/>
        </p:nvSpPr>
        <p:spPr bwMode="auto">
          <a:xfrm>
            <a:off x="230188" y="152400"/>
            <a:ext cx="2589212" cy="304800"/>
          </a:xfrm>
          <a:prstGeom prst="rect">
            <a:avLst/>
          </a:prstGeom>
          <a:solidFill>
            <a:srgbClr val="FFFFFF"/>
          </a:solidFill>
          <a:ln w="9525">
            <a:solidFill>
              <a:srgbClr val="000000"/>
            </a:solidFill>
            <a:miter lim="800000"/>
            <a:headEnd/>
            <a:tailEnd/>
          </a:ln>
        </p:spPr>
        <p:txBody>
          <a:bodyPr/>
          <a:lstStyle/>
          <a:p>
            <a:pPr>
              <a:defRPr/>
            </a:pPr>
            <a:r>
              <a:rPr lang="en-US" sz="1050" b="1" dirty="0"/>
              <a:t>Title:</a:t>
            </a:r>
            <a:r>
              <a:rPr lang="en-US" sz="1050" dirty="0"/>
              <a:t>	</a:t>
            </a:r>
          </a:p>
        </p:txBody>
      </p:sp>
      <p:sp>
        <p:nvSpPr>
          <p:cNvPr id="10" name="Text Box 21"/>
          <p:cNvSpPr txBox="1">
            <a:spLocks noChangeArrowheads="1"/>
          </p:cNvSpPr>
          <p:nvPr/>
        </p:nvSpPr>
        <p:spPr bwMode="auto">
          <a:xfrm>
            <a:off x="2895600" y="152400"/>
            <a:ext cx="41910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Scene:</a:t>
            </a:r>
          </a:p>
        </p:txBody>
      </p:sp>
      <p:sp>
        <p:nvSpPr>
          <p:cNvPr id="11" name="Text Box 24"/>
          <p:cNvSpPr txBox="1">
            <a:spLocks noChangeArrowheads="1"/>
          </p:cNvSpPr>
          <p:nvPr/>
        </p:nvSpPr>
        <p:spPr bwMode="auto">
          <a:xfrm>
            <a:off x="7162800" y="152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Slide number:    </a:t>
            </a: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5600" y="1048681"/>
            <a:ext cx="4705350" cy="4684437"/>
          </a:xfrm>
          <a:prstGeom prst="rect">
            <a:avLst/>
          </a:prstGeom>
        </p:spPr>
      </p:pic>
    </p:spTree>
    <p:extLst>
      <p:ext uri="{BB962C8B-B14F-4D97-AF65-F5344CB8AC3E}">
        <p14:creationId xmlns:p14="http://schemas.microsoft.com/office/powerpoint/2010/main" val="31624043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6"/>
          <p:cNvSpPr txBox="1">
            <a:spLocks noChangeArrowheads="1"/>
          </p:cNvSpPr>
          <p:nvPr/>
        </p:nvSpPr>
        <p:spPr bwMode="auto">
          <a:xfrm>
            <a:off x="230188" y="914400"/>
            <a:ext cx="1593850" cy="4953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u="sng"/>
              <a:t>Notes</a:t>
            </a:r>
          </a:p>
          <a:p>
            <a:pPr eaLnBrk="1" hangingPunct="1"/>
            <a:r>
              <a:rPr lang="en-US" sz="1200" b="1"/>
              <a:t>(Describe layout, important visual features, interactive elements, results of interaction, feedback, etc.)</a:t>
            </a:r>
            <a:r>
              <a:rPr lang="en-US" sz="1200"/>
              <a:t> </a:t>
            </a:r>
          </a:p>
        </p:txBody>
      </p:sp>
      <p:sp>
        <p:nvSpPr>
          <p:cNvPr id="3" name="Text Box 18"/>
          <p:cNvSpPr txBox="1">
            <a:spLocks noChangeArrowheads="1"/>
          </p:cNvSpPr>
          <p:nvPr/>
        </p:nvSpPr>
        <p:spPr bwMode="auto">
          <a:xfrm>
            <a:off x="2895600" y="533400"/>
            <a:ext cx="2133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Animation (yes or no:</a:t>
            </a:r>
          </a:p>
          <a:p>
            <a:pPr eaLnBrk="1" hangingPunct="1"/>
            <a:endParaRPr lang="en-US"/>
          </a:p>
        </p:txBody>
      </p:sp>
      <p:sp>
        <p:nvSpPr>
          <p:cNvPr id="4" name="Text Box 19"/>
          <p:cNvSpPr txBox="1">
            <a:spLocks noChangeArrowheads="1"/>
          </p:cNvSpPr>
          <p:nvPr/>
        </p:nvSpPr>
        <p:spPr bwMode="auto">
          <a:xfrm>
            <a:off x="217488" y="5929313"/>
            <a:ext cx="8774112" cy="776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u="sng"/>
              <a:t>Text/Audio Narration</a:t>
            </a:r>
            <a:r>
              <a:rPr lang="en-US" sz="1100" b="1"/>
              <a:t>:   </a:t>
            </a:r>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a:p>
        </p:txBody>
      </p:sp>
      <p:sp>
        <p:nvSpPr>
          <p:cNvPr id="5" name="Text Box 20"/>
          <p:cNvSpPr txBox="1">
            <a:spLocks noChangeArrowheads="1"/>
          </p:cNvSpPr>
          <p:nvPr/>
        </p:nvSpPr>
        <p:spPr bwMode="auto">
          <a:xfrm>
            <a:off x="230188" y="152400"/>
            <a:ext cx="2589212" cy="304800"/>
          </a:xfrm>
          <a:prstGeom prst="rect">
            <a:avLst/>
          </a:prstGeom>
          <a:solidFill>
            <a:srgbClr val="FFFFFF"/>
          </a:solidFill>
          <a:ln w="9525">
            <a:solidFill>
              <a:srgbClr val="000000"/>
            </a:solidFill>
            <a:miter lim="800000"/>
            <a:headEnd/>
            <a:tailEnd/>
          </a:ln>
        </p:spPr>
        <p:txBody>
          <a:bodyPr/>
          <a:lstStyle/>
          <a:p>
            <a:pPr>
              <a:defRPr/>
            </a:pPr>
            <a:r>
              <a:rPr lang="en-US" sz="1050" b="1" dirty="0"/>
              <a:t>Title)</a:t>
            </a:r>
            <a:r>
              <a:rPr lang="en-US" sz="1050" dirty="0"/>
              <a:t>	</a:t>
            </a:r>
          </a:p>
        </p:txBody>
      </p:sp>
      <p:sp>
        <p:nvSpPr>
          <p:cNvPr id="6" name="Text Box 21"/>
          <p:cNvSpPr txBox="1">
            <a:spLocks noChangeArrowheads="1"/>
          </p:cNvSpPr>
          <p:nvPr/>
        </p:nvSpPr>
        <p:spPr bwMode="auto">
          <a:xfrm>
            <a:off x="2895600" y="152400"/>
            <a:ext cx="41910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Scene:</a:t>
            </a:r>
          </a:p>
        </p:txBody>
      </p:sp>
      <p:sp>
        <p:nvSpPr>
          <p:cNvPr id="7" name="Text Box 22"/>
          <p:cNvSpPr txBox="1">
            <a:spLocks noChangeArrowheads="1"/>
          </p:cNvSpPr>
          <p:nvPr/>
        </p:nvSpPr>
        <p:spPr bwMode="auto">
          <a:xfrm>
            <a:off x="5105400" y="533400"/>
            <a:ext cx="19812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Graphics (yes or no)</a:t>
            </a:r>
            <a:r>
              <a:rPr lang="en-US" sz="1000" b="1"/>
              <a:t>:</a:t>
            </a:r>
            <a:endParaRPr lang="en-US" sz="1200"/>
          </a:p>
        </p:txBody>
      </p:sp>
      <p:sp>
        <p:nvSpPr>
          <p:cNvPr id="8" name="Text Box 23"/>
          <p:cNvSpPr txBox="1">
            <a:spLocks noChangeArrowheads="1"/>
          </p:cNvSpPr>
          <p:nvPr/>
        </p:nvSpPr>
        <p:spPr bwMode="auto">
          <a:xfrm rot="10800000" flipV="1">
            <a:off x="7162800" y="533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Audio (yes or no):</a:t>
            </a:r>
          </a:p>
          <a:p>
            <a:pPr eaLnBrk="1" hangingPunct="1"/>
            <a:endParaRPr lang="en-US"/>
          </a:p>
        </p:txBody>
      </p:sp>
      <p:sp>
        <p:nvSpPr>
          <p:cNvPr id="9" name="Text Box 24"/>
          <p:cNvSpPr txBox="1">
            <a:spLocks noChangeArrowheads="1"/>
          </p:cNvSpPr>
          <p:nvPr/>
        </p:nvSpPr>
        <p:spPr bwMode="auto">
          <a:xfrm>
            <a:off x="7162800" y="152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Slide number:    </a:t>
            </a:r>
          </a:p>
        </p:txBody>
      </p:sp>
      <p:sp>
        <p:nvSpPr>
          <p:cNvPr id="10" name="Text Box 24"/>
          <p:cNvSpPr txBox="1">
            <a:spLocks noChangeArrowheads="1"/>
          </p:cNvSpPr>
          <p:nvPr/>
        </p:nvSpPr>
        <p:spPr bwMode="auto">
          <a:xfrm>
            <a:off x="228600" y="533400"/>
            <a:ext cx="25908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Skill or Concept:</a:t>
            </a:r>
          </a:p>
        </p:txBody>
      </p:sp>
      <p:sp>
        <p:nvSpPr>
          <p:cNvPr id="11" name="Text Box 17"/>
          <p:cNvSpPr txBox="1">
            <a:spLocks noChangeArrowheads="1"/>
          </p:cNvSpPr>
          <p:nvPr/>
        </p:nvSpPr>
        <p:spPr bwMode="auto">
          <a:xfrm>
            <a:off x="1828800" y="1066800"/>
            <a:ext cx="7162800" cy="49530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1200" b="1"/>
          </a:p>
          <a:p>
            <a:pPr eaLnBrk="1" hangingPunct="1"/>
            <a:endParaRPr lang="en-US" sz="1200" b="1"/>
          </a:p>
          <a:p>
            <a:pPr eaLnBrk="1" hangingPunct="1"/>
            <a:endParaRPr lang="en-US" sz="1200" b="1"/>
          </a:p>
          <a:p>
            <a:pPr eaLnBrk="1" hangingPunct="1"/>
            <a:endParaRPr lang="en-US" sz="1200" b="1"/>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19400" y="1225910"/>
            <a:ext cx="4724400" cy="4703403"/>
          </a:xfrm>
          <a:prstGeom prst="rect">
            <a:avLst/>
          </a:prstGeom>
        </p:spPr>
      </p:pic>
    </p:spTree>
    <p:extLst>
      <p:ext uri="{BB962C8B-B14F-4D97-AF65-F5344CB8AC3E}">
        <p14:creationId xmlns:p14="http://schemas.microsoft.com/office/powerpoint/2010/main" val="862606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References:</a:t>
            </a:r>
            <a:endParaRPr lang="en-US" dirty="0"/>
          </a:p>
        </p:txBody>
      </p:sp>
      <p:sp>
        <p:nvSpPr>
          <p:cNvPr id="3" name="Content Placeholder 2"/>
          <p:cNvSpPr>
            <a:spLocks noGrp="1"/>
          </p:cNvSpPr>
          <p:nvPr>
            <p:ph idx="1"/>
          </p:nvPr>
        </p:nvSpPr>
        <p:spPr/>
        <p:txBody>
          <a:bodyPr>
            <a:normAutofit/>
          </a:bodyPr>
          <a:lstStyle/>
          <a:p>
            <a:r>
              <a:rPr lang="en-US" sz="1800" dirty="0" smtClean="0">
                <a:latin typeface="Arial Narrow" pitchFamily="34" charset="0"/>
              </a:rPr>
              <a:t>Edwards, R. (2008). Discovering the Body of Butterflies. Gardens with Wings. December.</a:t>
            </a:r>
          </a:p>
          <a:p>
            <a:endParaRPr lang="en-US" sz="1800" dirty="0">
              <a:latin typeface="Arial Narrow" pitchFamily="34" charset="0"/>
            </a:endParaRPr>
          </a:p>
          <a:p>
            <a:r>
              <a:rPr lang="en-US" sz="1800" dirty="0" smtClean="0">
                <a:latin typeface="Arial Narrow" pitchFamily="34" charset="0"/>
              </a:rPr>
              <a:t>Hoskins, A.  (2011). Learn About Butterflies – The complete guide to the world of butter-</a:t>
            </a:r>
          </a:p>
          <a:p>
            <a:pPr marL="0" indent="0">
              <a:buNone/>
            </a:pPr>
            <a:r>
              <a:rPr lang="en-US" sz="1800" dirty="0">
                <a:latin typeface="Arial Narrow" pitchFamily="34" charset="0"/>
              </a:rPr>
              <a:t>	</a:t>
            </a:r>
            <a:r>
              <a:rPr lang="en-US" sz="1800" dirty="0" smtClean="0">
                <a:latin typeface="Arial Narrow" pitchFamily="34" charset="0"/>
              </a:rPr>
              <a:t>flies and moths. </a:t>
            </a:r>
            <a:r>
              <a:rPr lang="en-US" sz="1800" dirty="0">
                <a:latin typeface="Arial Narrow" pitchFamily="34" charset="0"/>
              </a:rPr>
              <a:t>Retrieved from: http://www.learnaboutbutterflies.com/index.htm </a:t>
            </a:r>
            <a:endParaRPr lang="en-US" sz="1800" dirty="0" smtClean="0">
              <a:latin typeface="Arial Narrow" pitchFamily="34" charset="0"/>
            </a:endParaRPr>
          </a:p>
        </p:txBody>
      </p:sp>
    </p:spTree>
    <p:extLst>
      <p:ext uri="{BB962C8B-B14F-4D97-AF65-F5344CB8AC3E}">
        <p14:creationId xmlns:p14="http://schemas.microsoft.com/office/powerpoint/2010/main" val="2988817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16"/>
          <p:cNvSpPr txBox="1">
            <a:spLocks noChangeArrowheads="1"/>
          </p:cNvSpPr>
          <p:nvPr/>
        </p:nvSpPr>
        <p:spPr bwMode="auto">
          <a:xfrm>
            <a:off x="201613" y="917575"/>
            <a:ext cx="1593850" cy="4953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u="sng" dirty="0"/>
              <a:t>Notes</a:t>
            </a:r>
            <a:r>
              <a:rPr lang="en-US" sz="1200" b="1" dirty="0"/>
              <a:t>: </a:t>
            </a:r>
          </a:p>
          <a:p>
            <a:pPr eaLnBrk="1" hangingPunct="1"/>
            <a:r>
              <a:rPr lang="en-US" sz="1200" b="1" dirty="0"/>
              <a:t>Slide #1 will have a large, color image of </a:t>
            </a:r>
            <a:r>
              <a:rPr lang="en-US" sz="1200" b="1" dirty="0" smtClean="0"/>
              <a:t>butterfly, along with the following text:</a:t>
            </a:r>
            <a:endParaRPr lang="en-US" sz="1200" b="1" dirty="0"/>
          </a:p>
          <a:p>
            <a:pPr eaLnBrk="1" hangingPunct="1"/>
            <a:endParaRPr lang="en-US" sz="1200" b="1" dirty="0"/>
          </a:p>
          <a:p>
            <a:pPr eaLnBrk="1" hangingPunct="1"/>
            <a:r>
              <a:rPr lang="en-US" sz="1200" b="1" dirty="0"/>
              <a:t>Butterflies are one of </a:t>
            </a:r>
            <a:r>
              <a:rPr lang="en-US" sz="1200" b="1" dirty="0" smtClean="0"/>
              <a:t>Nature’s most colorful and intriguing species.</a:t>
            </a:r>
            <a:endParaRPr lang="en-US" sz="1200" b="1" dirty="0"/>
          </a:p>
          <a:p>
            <a:pPr eaLnBrk="1" hangingPunct="1"/>
            <a:endParaRPr lang="en-US" sz="1200" b="1" dirty="0"/>
          </a:p>
          <a:p>
            <a:pPr eaLnBrk="1" hangingPunct="1"/>
            <a:endParaRPr lang="en-US" sz="1200" b="1" dirty="0"/>
          </a:p>
          <a:p>
            <a:pPr eaLnBrk="1" hangingPunct="1"/>
            <a:r>
              <a:rPr lang="en-US" sz="1200" b="1" dirty="0" smtClean="0"/>
              <a:t>How can we tell </a:t>
            </a:r>
            <a:r>
              <a:rPr lang="en-US" sz="1200" b="1" dirty="0"/>
              <a:t>butterflies apart, </a:t>
            </a:r>
            <a:r>
              <a:rPr lang="en-US" sz="1200" b="1" dirty="0" smtClean="0"/>
              <a:t>besides by </a:t>
            </a:r>
            <a:r>
              <a:rPr lang="en-US" sz="1200" b="1" dirty="0"/>
              <a:t>their color</a:t>
            </a:r>
            <a:r>
              <a:rPr lang="en-US" sz="1200" b="1" dirty="0" smtClean="0"/>
              <a:t>?</a:t>
            </a:r>
          </a:p>
          <a:p>
            <a:pPr eaLnBrk="1" hangingPunct="1"/>
            <a:endParaRPr lang="en-US" sz="1200" b="1" dirty="0"/>
          </a:p>
          <a:p>
            <a:pPr eaLnBrk="1" hangingPunct="1"/>
            <a:r>
              <a:rPr lang="en-US" sz="1200" b="1" dirty="0" smtClean="0"/>
              <a:t>Is there more to a butterfly than its wings and antennae?</a:t>
            </a:r>
          </a:p>
          <a:p>
            <a:pPr eaLnBrk="1" hangingPunct="1"/>
            <a:endParaRPr lang="en-US" sz="1200" b="1" dirty="0" smtClean="0"/>
          </a:p>
          <a:p>
            <a:pPr eaLnBrk="1" hangingPunct="1"/>
            <a:r>
              <a:rPr lang="en-US" sz="1200" b="1" dirty="0" smtClean="0"/>
              <a:t>Do butterflies have fingers or teeth?</a:t>
            </a:r>
            <a:endParaRPr lang="en-US" sz="1200" b="1" dirty="0"/>
          </a:p>
        </p:txBody>
      </p:sp>
      <p:sp>
        <p:nvSpPr>
          <p:cNvPr id="15" name="Text Box 17"/>
          <p:cNvSpPr txBox="1">
            <a:spLocks noChangeArrowheads="1"/>
          </p:cNvSpPr>
          <p:nvPr/>
        </p:nvSpPr>
        <p:spPr bwMode="auto">
          <a:xfrm>
            <a:off x="1828800" y="914400"/>
            <a:ext cx="7162800" cy="49530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1200"/>
          </a:p>
        </p:txBody>
      </p:sp>
      <p:sp>
        <p:nvSpPr>
          <p:cNvPr id="16" name="Text Box 18"/>
          <p:cNvSpPr txBox="1">
            <a:spLocks noChangeArrowheads="1"/>
          </p:cNvSpPr>
          <p:nvPr/>
        </p:nvSpPr>
        <p:spPr bwMode="auto">
          <a:xfrm>
            <a:off x="2895600" y="533400"/>
            <a:ext cx="2133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Animation: no   </a:t>
            </a:r>
          </a:p>
          <a:p>
            <a:pPr eaLnBrk="1" hangingPunct="1"/>
            <a:endParaRPr lang="en-US" dirty="0"/>
          </a:p>
        </p:txBody>
      </p:sp>
      <p:sp>
        <p:nvSpPr>
          <p:cNvPr id="17" name="Text Box 19"/>
          <p:cNvSpPr txBox="1">
            <a:spLocks noChangeArrowheads="1"/>
          </p:cNvSpPr>
          <p:nvPr/>
        </p:nvSpPr>
        <p:spPr bwMode="auto">
          <a:xfrm>
            <a:off x="201613" y="5929313"/>
            <a:ext cx="8774112" cy="776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u="sng" dirty="0"/>
              <a:t>Text/Audio Narration</a:t>
            </a:r>
            <a:r>
              <a:rPr lang="en-US" sz="1100" b="1" dirty="0"/>
              <a:t>:  </a:t>
            </a:r>
            <a:r>
              <a:rPr lang="en-US" sz="1100" b="1" dirty="0" smtClean="0"/>
              <a:t>(this commentary will be an audio recording. The complete commentary is found in the notes beneath this slide.  “ As you all know, one of the requirements to work in the botanical gardens here on </a:t>
            </a:r>
            <a:r>
              <a:rPr lang="en-US" sz="1100" b="1" dirty="0" err="1" smtClean="0"/>
              <a:t>Baderman</a:t>
            </a:r>
            <a:r>
              <a:rPr lang="en-US" sz="1100" b="1" dirty="0" smtClean="0"/>
              <a:t> Island is completing Grounds Keeping 101.  This course will, among other things, show how to correctly identify the endangered butterfly species which make their home here on the island. You will also learn how to </a:t>
            </a:r>
            <a:r>
              <a:rPr lang="en-US" sz="1100" b="1" dirty="0" err="1" smtClean="0"/>
              <a:t>gorw</a:t>
            </a:r>
            <a:r>
              <a:rPr lang="en-US" sz="1100" b="1" dirty="0" smtClean="0"/>
              <a:t> and care for their host plants” (cont. on next slide)</a:t>
            </a:r>
            <a:endParaRPr lang="en-US" sz="1100" b="1"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sz="1000" dirty="0"/>
          </a:p>
          <a:p>
            <a:pPr eaLnBrk="1" hangingPunct="1"/>
            <a:endParaRPr lang="en-US" dirty="0"/>
          </a:p>
        </p:txBody>
      </p:sp>
      <p:sp>
        <p:nvSpPr>
          <p:cNvPr id="18" name="Text Box 20"/>
          <p:cNvSpPr txBox="1">
            <a:spLocks noChangeArrowheads="1"/>
          </p:cNvSpPr>
          <p:nvPr/>
        </p:nvSpPr>
        <p:spPr bwMode="auto">
          <a:xfrm>
            <a:off x="225039" y="180975"/>
            <a:ext cx="2589212" cy="304800"/>
          </a:xfrm>
          <a:prstGeom prst="rect">
            <a:avLst/>
          </a:prstGeom>
          <a:solidFill>
            <a:srgbClr val="FFFFFF"/>
          </a:solidFill>
          <a:ln w="9525">
            <a:solidFill>
              <a:srgbClr val="000000"/>
            </a:solidFill>
            <a:miter lim="800000"/>
            <a:headEnd/>
            <a:tailEnd/>
          </a:ln>
        </p:spPr>
        <p:txBody>
          <a:bodyPr/>
          <a:lstStyle/>
          <a:p>
            <a:pPr>
              <a:defRPr/>
            </a:pPr>
            <a:r>
              <a:rPr lang="en-US" sz="1050" b="1" dirty="0"/>
              <a:t>Title: Butterfly Anatomy</a:t>
            </a:r>
            <a:endParaRPr lang="en-US" sz="1050" dirty="0"/>
          </a:p>
        </p:txBody>
      </p:sp>
      <p:sp>
        <p:nvSpPr>
          <p:cNvPr id="19" name="Text Box 21"/>
          <p:cNvSpPr txBox="1">
            <a:spLocks noChangeArrowheads="1"/>
          </p:cNvSpPr>
          <p:nvPr/>
        </p:nvSpPr>
        <p:spPr bwMode="auto">
          <a:xfrm>
            <a:off x="2895600" y="152400"/>
            <a:ext cx="41910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Scene (opening page</a:t>
            </a:r>
            <a:r>
              <a:rPr lang="en-US" sz="1200" b="1" dirty="0" smtClean="0"/>
              <a:t>): still-life of butterfly</a:t>
            </a:r>
            <a:endParaRPr lang="en-US" sz="1200" b="1" dirty="0"/>
          </a:p>
        </p:txBody>
      </p:sp>
      <p:sp>
        <p:nvSpPr>
          <p:cNvPr id="20" name="Text Box 22"/>
          <p:cNvSpPr txBox="1">
            <a:spLocks noChangeArrowheads="1"/>
          </p:cNvSpPr>
          <p:nvPr/>
        </p:nvSpPr>
        <p:spPr bwMode="auto">
          <a:xfrm>
            <a:off x="5105400" y="533400"/>
            <a:ext cx="19812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Graphics: yes</a:t>
            </a:r>
            <a:endParaRPr lang="en-US" sz="1200" dirty="0"/>
          </a:p>
        </p:txBody>
      </p:sp>
      <p:sp>
        <p:nvSpPr>
          <p:cNvPr id="21" name="Text Box 23"/>
          <p:cNvSpPr txBox="1">
            <a:spLocks noChangeArrowheads="1"/>
          </p:cNvSpPr>
          <p:nvPr/>
        </p:nvSpPr>
        <p:spPr bwMode="auto">
          <a:xfrm rot="10800000" flipV="1">
            <a:off x="7162800" y="533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Audio: no</a:t>
            </a:r>
          </a:p>
          <a:p>
            <a:pPr eaLnBrk="1" hangingPunct="1"/>
            <a:endParaRPr lang="en-US" dirty="0"/>
          </a:p>
        </p:txBody>
      </p:sp>
      <p:sp>
        <p:nvSpPr>
          <p:cNvPr id="22" name="Text Box 24"/>
          <p:cNvSpPr txBox="1">
            <a:spLocks noChangeArrowheads="1"/>
          </p:cNvSpPr>
          <p:nvPr/>
        </p:nvSpPr>
        <p:spPr bwMode="auto">
          <a:xfrm>
            <a:off x="7162800" y="152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Slide number:    1</a:t>
            </a:r>
          </a:p>
        </p:txBody>
      </p:sp>
      <p:sp>
        <p:nvSpPr>
          <p:cNvPr id="23" name="Text Box 24"/>
          <p:cNvSpPr txBox="1">
            <a:spLocks noChangeArrowheads="1"/>
          </p:cNvSpPr>
          <p:nvPr/>
        </p:nvSpPr>
        <p:spPr bwMode="auto">
          <a:xfrm>
            <a:off x="228600" y="533400"/>
            <a:ext cx="25908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Skill: </a:t>
            </a:r>
            <a:r>
              <a:rPr lang="en-US" sz="1200" dirty="0"/>
              <a:t>learn anatomy of butterfly </a:t>
            </a:r>
          </a:p>
          <a:p>
            <a:pPr eaLnBrk="1" hangingPunct="1"/>
            <a:endParaRPr lang="en-US" sz="1200" b="1" dirty="0"/>
          </a:p>
        </p:txBody>
      </p:sp>
      <p:pic>
        <p:nvPicPr>
          <p:cNvPr id="24"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85975" y="1074738"/>
            <a:ext cx="6219825" cy="464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606208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16"/>
          <p:cNvSpPr txBox="1">
            <a:spLocks noChangeArrowheads="1"/>
          </p:cNvSpPr>
          <p:nvPr/>
        </p:nvSpPr>
        <p:spPr bwMode="auto">
          <a:xfrm>
            <a:off x="230188" y="914400"/>
            <a:ext cx="1593850" cy="4953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u="sng" dirty="0" smtClean="0"/>
              <a:t>Notes</a:t>
            </a:r>
            <a:r>
              <a:rPr lang="en-US" sz="1200" dirty="0" smtClean="0"/>
              <a:t>:</a:t>
            </a:r>
          </a:p>
          <a:p>
            <a:pPr eaLnBrk="1" hangingPunct="1"/>
            <a:r>
              <a:rPr lang="en-US" sz="1200" dirty="0"/>
              <a:t>Key </a:t>
            </a:r>
            <a:r>
              <a:rPr lang="en-US" sz="1200" dirty="0" smtClean="0"/>
              <a:t>words/definitions</a:t>
            </a:r>
          </a:p>
          <a:p>
            <a:pPr eaLnBrk="1" hangingPunct="1"/>
            <a:r>
              <a:rPr lang="en-US" sz="1200" dirty="0" smtClean="0"/>
              <a:t>Proboscis</a:t>
            </a:r>
          </a:p>
          <a:p>
            <a:pPr eaLnBrk="1" hangingPunct="1"/>
            <a:r>
              <a:rPr lang="en-US" sz="1200" dirty="0" smtClean="0"/>
              <a:t>Thorax</a:t>
            </a:r>
          </a:p>
          <a:p>
            <a:pPr eaLnBrk="1" hangingPunct="1"/>
            <a:r>
              <a:rPr lang="en-US" sz="1200" dirty="0"/>
              <a:t>Abdomen</a:t>
            </a:r>
            <a:endParaRPr lang="en-US" sz="1200" dirty="0" smtClean="0"/>
          </a:p>
          <a:p>
            <a:pPr eaLnBrk="1" hangingPunct="1"/>
            <a:endParaRPr lang="en-US" sz="1200" dirty="0" smtClean="0"/>
          </a:p>
          <a:p>
            <a:pPr eaLnBrk="1" hangingPunct="1"/>
            <a:r>
              <a:rPr lang="en-US" sz="1200" dirty="0" smtClean="0"/>
              <a:t> </a:t>
            </a:r>
            <a:endParaRPr lang="en-US" sz="1200" b="1" u="sng" dirty="0" smtClean="0"/>
          </a:p>
        </p:txBody>
      </p:sp>
      <p:sp>
        <p:nvSpPr>
          <p:cNvPr id="13" name="Text Box 18"/>
          <p:cNvSpPr txBox="1">
            <a:spLocks noChangeArrowheads="1"/>
          </p:cNvSpPr>
          <p:nvPr/>
        </p:nvSpPr>
        <p:spPr bwMode="auto">
          <a:xfrm>
            <a:off x="2895600" y="533400"/>
            <a:ext cx="2133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Animation (yes or no</a:t>
            </a:r>
            <a:r>
              <a:rPr lang="en-US" sz="1200" b="1" dirty="0" smtClean="0"/>
              <a:t>):no   </a:t>
            </a:r>
            <a:endParaRPr lang="en-US" sz="1200" b="1" dirty="0"/>
          </a:p>
          <a:p>
            <a:pPr eaLnBrk="1" hangingPunct="1"/>
            <a:endParaRPr lang="en-US" dirty="0"/>
          </a:p>
        </p:txBody>
      </p:sp>
      <p:sp>
        <p:nvSpPr>
          <p:cNvPr id="14" name="Text Box 19"/>
          <p:cNvSpPr txBox="1">
            <a:spLocks noChangeArrowheads="1"/>
          </p:cNvSpPr>
          <p:nvPr/>
        </p:nvSpPr>
        <p:spPr bwMode="auto">
          <a:xfrm>
            <a:off x="217488" y="5929313"/>
            <a:ext cx="8774112" cy="776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u="sng"/>
              <a:t>Text/Audio Narration</a:t>
            </a:r>
            <a:r>
              <a:rPr lang="en-US" sz="1100" b="1"/>
              <a:t>:   </a:t>
            </a:r>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a:p>
        </p:txBody>
      </p:sp>
      <p:sp>
        <p:nvSpPr>
          <p:cNvPr id="15" name="Text Box 20"/>
          <p:cNvSpPr txBox="1">
            <a:spLocks noChangeArrowheads="1"/>
          </p:cNvSpPr>
          <p:nvPr/>
        </p:nvSpPr>
        <p:spPr bwMode="auto">
          <a:xfrm>
            <a:off x="230188" y="152400"/>
            <a:ext cx="2589212" cy="304800"/>
          </a:xfrm>
          <a:prstGeom prst="rect">
            <a:avLst/>
          </a:prstGeom>
          <a:solidFill>
            <a:srgbClr val="FFFFFF"/>
          </a:solidFill>
          <a:ln w="9525">
            <a:solidFill>
              <a:srgbClr val="000000"/>
            </a:solidFill>
            <a:miter lim="800000"/>
            <a:headEnd/>
            <a:tailEnd/>
          </a:ln>
        </p:spPr>
        <p:txBody>
          <a:bodyPr/>
          <a:lstStyle/>
          <a:p>
            <a:pPr>
              <a:defRPr/>
            </a:pPr>
            <a:r>
              <a:rPr lang="en-US" sz="1050" b="1" dirty="0" smtClean="0"/>
              <a:t>Title: pre-training (vocabulary)</a:t>
            </a:r>
            <a:r>
              <a:rPr lang="en-US" sz="1050" dirty="0"/>
              <a:t>	</a:t>
            </a:r>
          </a:p>
        </p:txBody>
      </p:sp>
      <p:sp>
        <p:nvSpPr>
          <p:cNvPr id="16" name="Text Box 21"/>
          <p:cNvSpPr txBox="1">
            <a:spLocks noChangeArrowheads="1"/>
          </p:cNvSpPr>
          <p:nvPr/>
        </p:nvSpPr>
        <p:spPr bwMode="auto">
          <a:xfrm>
            <a:off x="2895600" y="152400"/>
            <a:ext cx="41910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Scene</a:t>
            </a:r>
            <a:r>
              <a:rPr lang="en-US" sz="1200" b="1" dirty="0" smtClean="0"/>
              <a:t>: Text “Key words/definitions”  Pre-training</a:t>
            </a:r>
            <a:endParaRPr lang="en-US" sz="1200" b="1" dirty="0"/>
          </a:p>
        </p:txBody>
      </p:sp>
      <p:sp>
        <p:nvSpPr>
          <p:cNvPr id="17" name="Text Box 22"/>
          <p:cNvSpPr txBox="1">
            <a:spLocks noChangeArrowheads="1"/>
          </p:cNvSpPr>
          <p:nvPr/>
        </p:nvSpPr>
        <p:spPr bwMode="auto">
          <a:xfrm>
            <a:off x="5105400" y="533400"/>
            <a:ext cx="19812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Graphics (yes or no)</a:t>
            </a:r>
            <a:r>
              <a:rPr lang="en-US" sz="1000" b="1" dirty="0"/>
              <a:t>: </a:t>
            </a:r>
            <a:r>
              <a:rPr lang="en-US" sz="1000" dirty="0"/>
              <a:t> </a:t>
            </a:r>
            <a:r>
              <a:rPr lang="en-US" sz="1000" dirty="0" smtClean="0"/>
              <a:t>no</a:t>
            </a:r>
            <a:endParaRPr lang="en-US" sz="1200" dirty="0"/>
          </a:p>
        </p:txBody>
      </p:sp>
      <p:sp>
        <p:nvSpPr>
          <p:cNvPr id="18" name="Text Box 23"/>
          <p:cNvSpPr txBox="1">
            <a:spLocks noChangeArrowheads="1"/>
          </p:cNvSpPr>
          <p:nvPr/>
        </p:nvSpPr>
        <p:spPr bwMode="auto">
          <a:xfrm rot="10800000" flipV="1">
            <a:off x="7162800" y="533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Audio (yes or no</a:t>
            </a:r>
            <a:r>
              <a:rPr lang="en-US" sz="1200" b="1" dirty="0" smtClean="0"/>
              <a:t>):yes</a:t>
            </a:r>
            <a:endParaRPr lang="en-US" sz="1200" b="1" dirty="0"/>
          </a:p>
          <a:p>
            <a:pPr eaLnBrk="1" hangingPunct="1"/>
            <a:endParaRPr lang="en-US" dirty="0"/>
          </a:p>
        </p:txBody>
      </p:sp>
      <p:sp>
        <p:nvSpPr>
          <p:cNvPr id="19" name="Text Box 24"/>
          <p:cNvSpPr txBox="1">
            <a:spLocks noChangeArrowheads="1"/>
          </p:cNvSpPr>
          <p:nvPr/>
        </p:nvSpPr>
        <p:spPr bwMode="auto">
          <a:xfrm>
            <a:off x="7162800" y="152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Slide number</a:t>
            </a:r>
            <a:r>
              <a:rPr lang="en-US" sz="1200" b="1" dirty="0" smtClean="0"/>
              <a:t>: 1    </a:t>
            </a:r>
            <a:endParaRPr lang="en-US" sz="1200" b="1" dirty="0"/>
          </a:p>
        </p:txBody>
      </p:sp>
      <p:sp>
        <p:nvSpPr>
          <p:cNvPr id="20" name="Text Box 24"/>
          <p:cNvSpPr txBox="1">
            <a:spLocks noChangeArrowheads="1"/>
          </p:cNvSpPr>
          <p:nvPr/>
        </p:nvSpPr>
        <p:spPr bwMode="auto">
          <a:xfrm>
            <a:off x="228600" y="533400"/>
            <a:ext cx="25908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Skill or Concept</a:t>
            </a:r>
            <a:r>
              <a:rPr lang="en-US" sz="1200" b="1" dirty="0" smtClean="0"/>
              <a:t>: word study</a:t>
            </a:r>
            <a:endParaRPr lang="en-US" sz="1200" b="1" dirty="0"/>
          </a:p>
        </p:txBody>
      </p:sp>
      <p:sp>
        <p:nvSpPr>
          <p:cNvPr id="21" name="Text Box 17"/>
          <p:cNvSpPr txBox="1">
            <a:spLocks noChangeArrowheads="1"/>
          </p:cNvSpPr>
          <p:nvPr/>
        </p:nvSpPr>
        <p:spPr bwMode="auto">
          <a:xfrm>
            <a:off x="1828800" y="1066800"/>
            <a:ext cx="7162800" cy="49530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1200" b="1" dirty="0" smtClean="0"/>
          </a:p>
          <a:p>
            <a:pPr eaLnBrk="1" hangingPunct="1"/>
            <a:r>
              <a:rPr lang="en-US" sz="2400" b="1" u="sng" dirty="0" smtClean="0"/>
              <a:t>Key words/definitions</a:t>
            </a:r>
            <a:r>
              <a:rPr lang="en-US" sz="1200" b="1" dirty="0" smtClean="0"/>
              <a:t>:</a:t>
            </a:r>
            <a:endParaRPr lang="en-US" sz="1200" b="1" dirty="0"/>
          </a:p>
          <a:p>
            <a:pPr eaLnBrk="1" hangingPunct="1"/>
            <a:endParaRPr lang="en-US" sz="1200" b="1" dirty="0" smtClean="0"/>
          </a:p>
          <a:p>
            <a:pPr eaLnBrk="1" hangingPunct="1"/>
            <a:r>
              <a:rPr lang="en-US" sz="1600" b="1" dirty="0" smtClean="0"/>
              <a:t>Thorax</a:t>
            </a:r>
            <a:r>
              <a:rPr lang="en-US" sz="1200" b="1" dirty="0" smtClean="0"/>
              <a:t> – </a:t>
            </a:r>
          </a:p>
          <a:p>
            <a:pPr marL="171450" indent="-171450" eaLnBrk="1" hangingPunct="1">
              <a:buFont typeface="Arial" pitchFamily="34" charset="0"/>
              <a:buChar char="•"/>
            </a:pPr>
            <a:r>
              <a:rPr lang="en-US" sz="1200" b="1" dirty="0" smtClean="0"/>
              <a:t>The locus or means of locomotion. It is divided into three segments. Each segment has a pair of jointed legs. </a:t>
            </a:r>
          </a:p>
          <a:p>
            <a:pPr marL="171450" indent="-171450" eaLnBrk="1" hangingPunct="1">
              <a:buFont typeface="Arial" pitchFamily="34" charset="0"/>
              <a:buChar char="•"/>
            </a:pPr>
            <a:endParaRPr lang="en-US" sz="1200" b="1" dirty="0"/>
          </a:p>
          <a:p>
            <a:pPr marL="171450" indent="-171450" eaLnBrk="1" hangingPunct="1">
              <a:buFont typeface="Arial" pitchFamily="34" charset="0"/>
              <a:buChar char="•"/>
            </a:pPr>
            <a:r>
              <a:rPr lang="en-US" sz="1200" b="1" dirty="0" smtClean="0"/>
              <a:t>The butterfly’s wings are attached to the thorax as well. </a:t>
            </a:r>
          </a:p>
          <a:p>
            <a:pPr marL="171450" indent="-171450" eaLnBrk="1" hangingPunct="1">
              <a:buFont typeface="Arial" pitchFamily="34" charset="0"/>
              <a:buChar char="•"/>
            </a:pPr>
            <a:endParaRPr lang="en-US" sz="1200" b="1" dirty="0" smtClean="0"/>
          </a:p>
          <a:p>
            <a:pPr marL="171450" indent="-171450" eaLnBrk="1" hangingPunct="1">
              <a:buFont typeface="Arial" pitchFamily="34" charset="0"/>
              <a:buChar char="•"/>
            </a:pPr>
            <a:r>
              <a:rPr lang="en-US" sz="1200" b="1" dirty="0" smtClean="0"/>
              <a:t>The thorax has the muscles which make the legs and wings work.</a:t>
            </a:r>
            <a:endParaRPr lang="en-US" sz="1200" b="1" dirty="0"/>
          </a:p>
          <a:p>
            <a:pPr marL="171450" indent="-171450" eaLnBrk="1" hangingPunct="1">
              <a:buFont typeface="Arial" pitchFamily="34" charset="0"/>
              <a:buChar char="•"/>
            </a:pPr>
            <a:endParaRPr lang="en-US" sz="1200" b="1" dirty="0" smtClean="0"/>
          </a:p>
          <a:p>
            <a:pPr eaLnBrk="1" hangingPunct="1"/>
            <a:r>
              <a:rPr lang="en-US" sz="1600" b="1" dirty="0" smtClean="0"/>
              <a:t>Abdomen</a:t>
            </a:r>
            <a:r>
              <a:rPr lang="en-US" sz="1200" b="1" dirty="0" smtClean="0"/>
              <a:t> –  </a:t>
            </a:r>
          </a:p>
          <a:p>
            <a:pPr marL="171450" indent="-171450" eaLnBrk="1" hangingPunct="1">
              <a:buFont typeface="Arial" pitchFamily="34" charset="0"/>
              <a:buChar char="•"/>
            </a:pPr>
            <a:r>
              <a:rPr lang="en-US" sz="1200" b="1" dirty="0" smtClean="0"/>
              <a:t>Long, cylindrical section attached to the thorax. </a:t>
            </a:r>
          </a:p>
          <a:p>
            <a:pPr marL="171450" indent="-171450" eaLnBrk="1" hangingPunct="1">
              <a:buFont typeface="Arial" pitchFamily="34" charset="0"/>
              <a:buChar char="•"/>
            </a:pPr>
            <a:endParaRPr lang="en-US" sz="1200" b="1" dirty="0" smtClean="0"/>
          </a:p>
          <a:p>
            <a:pPr marL="171450" indent="-171450" eaLnBrk="1" hangingPunct="1">
              <a:buFont typeface="Arial" pitchFamily="34" charset="0"/>
              <a:buChar char="•"/>
            </a:pPr>
            <a:r>
              <a:rPr lang="en-US" sz="1200" b="1" dirty="0" smtClean="0"/>
              <a:t> The butterfly’s heart, reproductive organs, breathing pores and digestive system are in its  abdomen</a:t>
            </a:r>
          </a:p>
          <a:p>
            <a:pPr marL="171450" indent="-171450" eaLnBrk="1" hangingPunct="1">
              <a:buFont typeface="Arial" pitchFamily="34" charset="0"/>
              <a:buChar char="•"/>
            </a:pPr>
            <a:endParaRPr lang="en-US" sz="1200" b="1" dirty="0" smtClean="0"/>
          </a:p>
          <a:p>
            <a:pPr marL="171450" indent="-171450" eaLnBrk="1" hangingPunct="1">
              <a:buFont typeface="Arial" pitchFamily="34" charset="0"/>
              <a:buChar char="•"/>
            </a:pPr>
            <a:r>
              <a:rPr lang="en-US" sz="1200" b="1" dirty="0" smtClean="0"/>
              <a:t>It is in 10 segments</a:t>
            </a:r>
          </a:p>
          <a:p>
            <a:pPr marL="171450" indent="-171450" eaLnBrk="1" hangingPunct="1">
              <a:buFont typeface="Arial" pitchFamily="34" charset="0"/>
              <a:buChar char="•"/>
            </a:pPr>
            <a:endParaRPr lang="en-US" sz="1200" b="1" dirty="0"/>
          </a:p>
          <a:p>
            <a:pPr marL="171450" indent="-171450" eaLnBrk="1" hangingPunct="1">
              <a:buFont typeface="Arial" pitchFamily="34" charset="0"/>
              <a:buChar char="•"/>
            </a:pPr>
            <a:r>
              <a:rPr lang="en-US" sz="1600" b="1" dirty="0" smtClean="0"/>
              <a:t>Proboscis</a:t>
            </a:r>
          </a:p>
          <a:p>
            <a:pPr marL="171450" indent="-171450" eaLnBrk="1" hangingPunct="1">
              <a:buFont typeface="Arial" pitchFamily="34" charset="0"/>
              <a:buChar char="•"/>
            </a:pPr>
            <a:endParaRPr lang="en-US" sz="1200" b="1" dirty="0"/>
          </a:p>
          <a:p>
            <a:pPr marL="171450" indent="-171450" eaLnBrk="1" hangingPunct="1">
              <a:buFont typeface="Arial" pitchFamily="34" charset="0"/>
              <a:buChar char="•"/>
            </a:pPr>
            <a:endParaRPr lang="en-US" sz="1200" b="1" dirty="0"/>
          </a:p>
        </p:txBody>
      </p:sp>
    </p:spTree>
    <p:extLst>
      <p:ext uri="{BB962C8B-B14F-4D97-AF65-F5344CB8AC3E}">
        <p14:creationId xmlns:p14="http://schemas.microsoft.com/office/powerpoint/2010/main" val="6614160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6"/>
          <p:cNvSpPr txBox="1">
            <a:spLocks noChangeArrowheads="1"/>
          </p:cNvSpPr>
          <p:nvPr/>
        </p:nvSpPr>
        <p:spPr bwMode="auto">
          <a:xfrm>
            <a:off x="230188" y="914400"/>
            <a:ext cx="1593850" cy="4953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u="sng" dirty="0" smtClean="0"/>
              <a:t>Notes: </a:t>
            </a:r>
            <a:r>
              <a:rPr lang="en-US" sz="1200" b="1" dirty="0" smtClean="0"/>
              <a:t>This section will carry the following text</a:t>
            </a:r>
          </a:p>
          <a:p>
            <a:pPr eaLnBrk="1" hangingPunct="1"/>
            <a:endParaRPr lang="en-US" sz="1200" b="1" dirty="0" smtClean="0"/>
          </a:p>
          <a:p>
            <a:pPr eaLnBrk="1" hangingPunct="1"/>
            <a:r>
              <a:rPr lang="en-US" sz="1600" b="1" dirty="0" smtClean="0"/>
              <a:t>Proboscis</a:t>
            </a:r>
            <a:r>
              <a:rPr lang="en-US" sz="1200" b="1" dirty="0" smtClean="0"/>
              <a:t>:</a:t>
            </a:r>
          </a:p>
          <a:p>
            <a:pPr eaLnBrk="1" hangingPunct="1"/>
            <a:endParaRPr lang="en-US" sz="1200" b="1" dirty="0" smtClean="0"/>
          </a:p>
          <a:p>
            <a:pPr marL="171450" indent="-171450" eaLnBrk="1" hangingPunct="1">
              <a:buFont typeface="Arial" pitchFamily="34" charset="0"/>
              <a:buChar char="•"/>
            </a:pPr>
            <a:r>
              <a:rPr lang="en-US" sz="1200" b="1" dirty="0" smtClean="0"/>
              <a:t>A siphoning-sucking structure.</a:t>
            </a:r>
          </a:p>
          <a:p>
            <a:pPr marL="171450" indent="-171450" eaLnBrk="1" hangingPunct="1">
              <a:buFont typeface="Arial" pitchFamily="34" charset="0"/>
              <a:buChar char="•"/>
            </a:pPr>
            <a:endParaRPr lang="en-US" sz="1200" b="1" dirty="0" smtClean="0"/>
          </a:p>
          <a:p>
            <a:pPr marL="171450" indent="-171450" eaLnBrk="1" hangingPunct="1">
              <a:buFont typeface="Arial" pitchFamily="34" charset="0"/>
              <a:buChar char="•"/>
            </a:pPr>
            <a:r>
              <a:rPr lang="en-US" sz="1200" b="1" dirty="0" smtClean="0"/>
              <a:t>Long tube, coils up underneath the head.</a:t>
            </a:r>
          </a:p>
          <a:p>
            <a:pPr marL="171450" indent="-171450" eaLnBrk="1" hangingPunct="1">
              <a:buFont typeface="Arial" pitchFamily="34" charset="0"/>
              <a:buChar char="•"/>
            </a:pPr>
            <a:endParaRPr lang="en-US" sz="1200" b="1" dirty="0" smtClean="0"/>
          </a:p>
          <a:p>
            <a:pPr marL="171450" indent="-171450" eaLnBrk="1" hangingPunct="1">
              <a:buFont typeface="Arial" pitchFamily="34" charset="0"/>
              <a:buChar char="•"/>
            </a:pPr>
            <a:r>
              <a:rPr lang="en-US" sz="1200" b="1" dirty="0" smtClean="0"/>
              <a:t>In the center is a food tube which siphons nectar.</a:t>
            </a:r>
          </a:p>
          <a:p>
            <a:pPr marL="171450" indent="-171450" eaLnBrk="1" hangingPunct="1">
              <a:buFont typeface="Arial" pitchFamily="34" charset="0"/>
              <a:buChar char="•"/>
            </a:pPr>
            <a:endParaRPr lang="en-US" sz="1200" b="1" dirty="0" smtClean="0"/>
          </a:p>
          <a:p>
            <a:pPr marL="171450" indent="-171450" eaLnBrk="1" hangingPunct="1">
              <a:buFont typeface="Arial" pitchFamily="34" charset="0"/>
              <a:buChar char="•"/>
            </a:pPr>
            <a:r>
              <a:rPr lang="en-US" sz="1200" b="1" dirty="0" smtClean="0"/>
              <a:t>Also has food canal on two sides and muscles that control the coiling and uncoiling of the proboscis</a:t>
            </a:r>
            <a:r>
              <a:rPr lang="en-US" sz="1200" dirty="0" smtClean="0"/>
              <a:t> </a:t>
            </a:r>
            <a:endParaRPr lang="en-US" sz="1200" dirty="0"/>
          </a:p>
        </p:txBody>
      </p:sp>
      <p:sp>
        <p:nvSpPr>
          <p:cNvPr id="3" name="Text Box 18"/>
          <p:cNvSpPr txBox="1">
            <a:spLocks noChangeArrowheads="1"/>
          </p:cNvSpPr>
          <p:nvPr/>
        </p:nvSpPr>
        <p:spPr bwMode="auto">
          <a:xfrm>
            <a:off x="2895600" y="533400"/>
            <a:ext cx="2133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Animation (yes or </a:t>
            </a:r>
            <a:r>
              <a:rPr lang="en-US" sz="1200" b="1" dirty="0" smtClean="0"/>
              <a:t>no): no</a:t>
            </a:r>
            <a:endParaRPr lang="en-US" sz="1200" b="1" dirty="0"/>
          </a:p>
          <a:p>
            <a:pPr eaLnBrk="1" hangingPunct="1"/>
            <a:endParaRPr lang="en-US" dirty="0"/>
          </a:p>
        </p:txBody>
      </p:sp>
      <p:sp>
        <p:nvSpPr>
          <p:cNvPr id="4" name="Text Box 19"/>
          <p:cNvSpPr txBox="1">
            <a:spLocks noChangeArrowheads="1"/>
          </p:cNvSpPr>
          <p:nvPr/>
        </p:nvSpPr>
        <p:spPr bwMode="auto">
          <a:xfrm>
            <a:off x="217488" y="5929313"/>
            <a:ext cx="8774112" cy="776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u="sng"/>
              <a:t>Text/Audio Narration</a:t>
            </a:r>
            <a:r>
              <a:rPr lang="en-US" sz="1100" b="1"/>
              <a:t>:   </a:t>
            </a:r>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a:p>
        </p:txBody>
      </p:sp>
      <p:sp>
        <p:nvSpPr>
          <p:cNvPr id="5" name="Text Box 20"/>
          <p:cNvSpPr txBox="1">
            <a:spLocks noChangeArrowheads="1"/>
          </p:cNvSpPr>
          <p:nvPr/>
        </p:nvSpPr>
        <p:spPr bwMode="auto">
          <a:xfrm>
            <a:off x="230188" y="152400"/>
            <a:ext cx="2589212" cy="304800"/>
          </a:xfrm>
          <a:prstGeom prst="rect">
            <a:avLst/>
          </a:prstGeom>
          <a:solidFill>
            <a:srgbClr val="FFFFFF"/>
          </a:solidFill>
          <a:ln w="9525">
            <a:solidFill>
              <a:srgbClr val="000000"/>
            </a:solidFill>
            <a:miter lim="800000"/>
            <a:headEnd/>
            <a:tailEnd/>
          </a:ln>
        </p:spPr>
        <p:txBody>
          <a:bodyPr/>
          <a:lstStyle/>
          <a:p>
            <a:pPr>
              <a:defRPr/>
            </a:pPr>
            <a:r>
              <a:rPr lang="en-US" sz="1050" b="1" dirty="0" smtClean="0"/>
              <a:t>Title: Pre-training/Proboscis </a:t>
            </a:r>
            <a:r>
              <a:rPr lang="en-US" sz="1050" dirty="0"/>
              <a:t>	</a:t>
            </a:r>
          </a:p>
        </p:txBody>
      </p:sp>
      <p:sp>
        <p:nvSpPr>
          <p:cNvPr id="6" name="Text Box 21"/>
          <p:cNvSpPr txBox="1">
            <a:spLocks noChangeArrowheads="1"/>
          </p:cNvSpPr>
          <p:nvPr/>
        </p:nvSpPr>
        <p:spPr bwMode="auto">
          <a:xfrm>
            <a:off x="2895600" y="152400"/>
            <a:ext cx="41910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Scene:</a:t>
            </a:r>
          </a:p>
        </p:txBody>
      </p:sp>
      <p:sp>
        <p:nvSpPr>
          <p:cNvPr id="7" name="Text Box 22"/>
          <p:cNvSpPr txBox="1">
            <a:spLocks noChangeArrowheads="1"/>
          </p:cNvSpPr>
          <p:nvPr/>
        </p:nvSpPr>
        <p:spPr bwMode="auto">
          <a:xfrm>
            <a:off x="5105400" y="533400"/>
            <a:ext cx="19812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Graphics (yes or no</a:t>
            </a:r>
            <a:r>
              <a:rPr lang="en-US" sz="1200" b="1" dirty="0" smtClean="0"/>
              <a:t>)</a:t>
            </a:r>
            <a:r>
              <a:rPr lang="en-US" sz="1000" b="1" dirty="0" smtClean="0"/>
              <a:t>:yes</a:t>
            </a:r>
            <a:endParaRPr lang="en-US" sz="1200" dirty="0"/>
          </a:p>
        </p:txBody>
      </p:sp>
      <p:sp>
        <p:nvSpPr>
          <p:cNvPr id="8" name="Text Box 23"/>
          <p:cNvSpPr txBox="1">
            <a:spLocks noChangeArrowheads="1"/>
          </p:cNvSpPr>
          <p:nvPr/>
        </p:nvSpPr>
        <p:spPr bwMode="auto">
          <a:xfrm rot="10800000" flipV="1">
            <a:off x="7162800" y="533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Audio (yes or no</a:t>
            </a:r>
            <a:r>
              <a:rPr lang="en-US" sz="1200" b="1" dirty="0" smtClean="0"/>
              <a:t>):yes</a:t>
            </a:r>
            <a:endParaRPr lang="en-US" sz="1200" b="1" dirty="0"/>
          </a:p>
          <a:p>
            <a:pPr eaLnBrk="1" hangingPunct="1"/>
            <a:endParaRPr lang="en-US" dirty="0"/>
          </a:p>
        </p:txBody>
      </p:sp>
      <p:sp>
        <p:nvSpPr>
          <p:cNvPr id="9" name="Text Box 24"/>
          <p:cNvSpPr txBox="1">
            <a:spLocks noChangeArrowheads="1"/>
          </p:cNvSpPr>
          <p:nvPr/>
        </p:nvSpPr>
        <p:spPr bwMode="auto">
          <a:xfrm>
            <a:off x="7162800" y="152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Slide number:  </a:t>
            </a:r>
            <a:r>
              <a:rPr lang="en-US" sz="1200" b="1" dirty="0" smtClean="0"/>
              <a:t>4  </a:t>
            </a:r>
            <a:endParaRPr lang="en-US" sz="1200" b="1" dirty="0"/>
          </a:p>
        </p:txBody>
      </p:sp>
      <p:sp>
        <p:nvSpPr>
          <p:cNvPr id="10" name="Text Box 24"/>
          <p:cNvSpPr txBox="1">
            <a:spLocks noChangeArrowheads="1"/>
          </p:cNvSpPr>
          <p:nvPr/>
        </p:nvSpPr>
        <p:spPr bwMode="auto">
          <a:xfrm>
            <a:off x="228600" y="533400"/>
            <a:ext cx="25908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Skill or Concept</a:t>
            </a:r>
            <a:r>
              <a:rPr lang="en-US" sz="1200" b="1" dirty="0" smtClean="0"/>
              <a:t>: Anatomy</a:t>
            </a:r>
            <a:endParaRPr lang="en-US" sz="1200" b="1" dirty="0"/>
          </a:p>
        </p:txBody>
      </p:sp>
      <p:sp>
        <p:nvSpPr>
          <p:cNvPr id="11" name="Text Box 17"/>
          <p:cNvSpPr txBox="1">
            <a:spLocks noChangeArrowheads="1"/>
          </p:cNvSpPr>
          <p:nvPr/>
        </p:nvSpPr>
        <p:spPr bwMode="auto">
          <a:xfrm>
            <a:off x="1828800" y="1066800"/>
            <a:ext cx="7162800" cy="49530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1200" b="1" dirty="0" smtClean="0"/>
          </a:p>
          <a:p>
            <a:pPr eaLnBrk="1" hangingPunct="1"/>
            <a:endParaRPr lang="en-US" sz="1200" b="1" dirty="0"/>
          </a:p>
          <a:p>
            <a:pPr eaLnBrk="1" hangingPunct="1"/>
            <a:endParaRPr lang="en-US" sz="1200" b="1" dirty="0" smtClean="0"/>
          </a:p>
          <a:p>
            <a:pPr eaLnBrk="1" hangingPunct="1"/>
            <a:endParaRPr lang="en-US" sz="1200" b="1" dirty="0" smtClean="0"/>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86422" y="1414764"/>
            <a:ext cx="5247555" cy="3952272"/>
          </a:xfrm>
          <a:prstGeom prst="rect">
            <a:avLst/>
          </a:prstGeom>
        </p:spPr>
      </p:pic>
    </p:spTree>
    <p:extLst>
      <p:ext uri="{BB962C8B-B14F-4D97-AF65-F5344CB8AC3E}">
        <p14:creationId xmlns:p14="http://schemas.microsoft.com/office/powerpoint/2010/main" val="5103420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6"/>
          <p:cNvSpPr txBox="1">
            <a:spLocks noChangeArrowheads="1"/>
          </p:cNvSpPr>
          <p:nvPr/>
        </p:nvSpPr>
        <p:spPr bwMode="auto">
          <a:xfrm>
            <a:off x="230188" y="899615"/>
            <a:ext cx="1593850" cy="4953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smtClean="0"/>
              <a:t>Notes: This section will carry the following text:</a:t>
            </a:r>
          </a:p>
          <a:p>
            <a:pPr eaLnBrk="1" hangingPunct="1"/>
            <a:endParaRPr lang="en-US" sz="1200" b="1" dirty="0"/>
          </a:p>
          <a:p>
            <a:pPr eaLnBrk="1" hangingPunct="1"/>
            <a:r>
              <a:rPr lang="en-US" sz="1600" b="1" dirty="0" smtClean="0"/>
              <a:t>Thorax</a:t>
            </a:r>
            <a:r>
              <a:rPr lang="en-US" sz="1200" b="1" dirty="0" smtClean="0"/>
              <a:t> : </a:t>
            </a:r>
            <a:endParaRPr lang="en-US" sz="1200" b="1" dirty="0"/>
          </a:p>
          <a:p>
            <a:pPr eaLnBrk="1" hangingPunct="1"/>
            <a:endParaRPr lang="en-US" sz="1200" b="1" dirty="0"/>
          </a:p>
          <a:p>
            <a:pPr marL="171450" indent="-171450" eaLnBrk="1" hangingPunct="1">
              <a:buFont typeface="Arial" pitchFamily="34" charset="0"/>
              <a:buChar char="•"/>
            </a:pPr>
            <a:r>
              <a:rPr lang="en-US" sz="1200" b="1" dirty="0"/>
              <a:t>The locus or means of locomotion. It is divided into three segments. Each segment has a pair of jointed </a:t>
            </a:r>
            <a:r>
              <a:rPr lang="en-US" sz="1200" b="1" dirty="0" smtClean="0"/>
              <a:t>legs</a:t>
            </a:r>
          </a:p>
          <a:p>
            <a:pPr marL="171450" indent="-171450" eaLnBrk="1" hangingPunct="1">
              <a:buFont typeface="Arial" pitchFamily="34" charset="0"/>
              <a:buChar char="•"/>
            </a:pPr>
            <a:endParaRPr lang="en-US" sz="1200" b="1" dirty="0"/>
          </a:p>
          <a:p>
            <a:pPr marL="171450" indent="-171450" eaLnBrk="1" hangingPunct="1">
              <a:buFont typeface="Arial" pitchFamily="34" charset="0"/>
              <a:buChar char="•"/>
            </a:pPr>
            <a:r>
              <a:rPr lang="en-US" sz="1200" b="1" dirty="0" smtClean="0"/>
              <a:t>The butterfly’s wings are attached to the Thorax as well</a:t>
            </a:r>
          </a:p>
          <a:p>
            <a:pPr marL="171450" indent="-171450" eaLnBrk="1" hangingPunct="1">
              <a:buFont typeface="Arial" pitchFamily="34" charset="0"/>
              <a:buChar char="•"/>
            </a:pPr>
            <a:endParaRPr lang="en-US" sz="1200" b="1" dirty="0"/>
          </a:p>
          <a:p>
            <a:pPr marL="171450" indent="-171450" eaLnBrk="1" hangingPunct="1">
              <a:buFont typeface="Arial" pitchFamily="34" charset="0"/>
              <a:buChar char="•"/>
            </a:pPr>
            <a:r>
              <a:rPr lang="en-US" sz="1200" b="1" dirty="0" smtClean="0"/>
              <a:t>The Thorax has the muscles which make the legs and wings work.</a:t>
            </a:r>
          </a:p>
          <a:p>
            <a:pPr marL="171450" indent="-171450" eaLnBrk="1" hangingPunct="1">
              <a:buFont typeface="Arial" pitchFamily="34" charset="0"/>
              <a:buChar char="•"/>
            </a:pPr>
            <a:endParaRPr lang="en-US" sz="1200" b="1" dirty="0"/>
          </a:p>
          <a:p>
            <a:pPr marL="171450" indent="-171450" eaLnBrk="1" hangingPunct="1">
              <a:buFont typeface="Arial" pitchFamily="34" charset="0"/>
              <a:buChar char="•"/>
            </a:pPr>
            <a:endParaRPr lang="en-US" sz="1200" b="1" dirty="0" smtClean="0"/>
          </a:p>
          <a:p>
            <a:pPr marL="171450" indent="-171450" eaLnBrk="1" hangingPunct="1">
              <a:buFont typeface="Arial" pitchFamily="34" charset="0"/>
              <a:buChar char="•"/>
            </a:pPr>
            <a:endParaRPr lang="en-US" sz="1200" b="1" dirty="0"/>
          </a:p>
          <a:p>
            <a:pPr marL="171450" indent="-171450" eaLnBrk="1" hangingPunct="1">
              <a:buFont typeface="Arial" pitchFamily="34" charset="0"/>
              <a:buChar char="•"/>
            </a:pPr>
            <a:endParaRPr lang="en-US" sz="1200" b="1" dirty="0" smtClean="0"/>
          </a:p>
          <a:p>
            <a:pPr marL="171450" indent="-171450" eaLnBrk="1" hangingPunct="1">
              <a:buFont typeface="Arial" pitchFamily="34" charset="0"/>
              <a:buChar char="•"/>
            </a:pPr>
            <a:endParaRPr lang="en-US" sz="1200" b="1" dirty="0"/>
          </a:p>
          <a:p>
            <a:pPr marL="171450" indent="-171450" eaLnBrk="1" hangingPunct="1">
              <a:buFont typeface="Arial" pitchFamily="34" charset="0"/>
              <a:buChar char="•"/>
            </a:pPr>
            <a:endParaRPr lang="en-US" sz="1200" b="1" dirty="0" smtClean="0"/>
          </a:p>
          <a:p>
            <a:pPr marL="171450" indent="-171450" eaLnBrk="1" hangingPunct="1">
              <a:buFont typeface="Arial" pitchFamily="34" charset="0"/>
              <a:buChar char="•"/>
            </a:pPr>
            <a:endParaRPr lang="en-US" sz="1200" b="1" dirty="0"/>
          </a:p>
          <a:p>
            <a:pPr marL="171450" indent="-171450" eaLnBrk="1" hangingPunct="1">
              <a:buFont typeface="Arial" pitchFamily="34" charset="0"/>
              <a:buChar char="•"/>
            </a:pPr>
            <a:endParaRPr lang="en-US" sz="1200" b="1" dirty="0" smtClean="0"/>
          </a:p>
          <a:p>
            <a:pPr marL="171450" indent="-171450" eaLnBrk="1" hangingPunct="1">
              <a:buFont typeface="Arial" pitchFamily="34" charset="0"/>
              <a:buChar char="•"/>
            </a:pPr>
            <a:endParaRPr lang="en-US" sz="1200" b="1" dirty="0"/>
          </a:p>
          <a:p>
            <a:pPr marL="171450" indent="-171450" eaLnBrk="1" hangingPunct="1">
              <a:buFont typeface="Arial" pitchFamily="34" charset="0"/>
              <a:buChar char="•"/>
            </a:pPr>
            <a:endParaRPr lang="en-US" sz="1200" b="1" dirty="0" smtClean="0"/>
          </a:p>
          <a:p>
            <a:pPr marL="171450" indent="-171450" eaLnBrk="1" hangingPunct="1">
              <a:buFont typeface="Arial" pitchFamily="34" charset="0"/>
              <a:buChar char="•"/>
            </a:pPr>
            <a:endParaRPr lang="en-US" sz="1200" b="1" dirty="0"/>
          </a:p>
          <a:p>
            <a:pPr marL="171450" indent="-171450" eaLnBrk="1" hangingPunct="1">
              <a:buFont typeface="Arial" pitchFamily="34" charset="0"/>
              <a:buChar char="•"/>
            </a:pPr>
            <a:endParaRPr lang="en-US" sz="1200" b="1" dirty="0" smtClean="0"/>
          </a:p>
          <a:p>
            <a:pPr marL="171450" indent="-171450" eaLnBrk="1" hangingPunct="1">
              <a:buFont typeface="Arial" pitchFamily="34" charset="0"/>
              <a:buChar char="•"/>
            </a:pPr>
            <a:endParaRPr lang="en-US" sz="1200" b="1" dirty="0"/>
          </a:p>
          <a:p>
            <a:pPr marL="171450" indent="-171450" eaLnBrk="1" hangingPunct="1">
              <a:buFont typeface="Arial" pitchFamily="34" charset="0"/>
              <a:buChar char="•"/>
            </a:pPr>
            <a:endParaRPr lang="en-US" sz="1200" b="1" dirty="0" smtClean="0"/>
          </a:p>
          <a:p>
            <a:pPr marL="171450" indent="-171450" eaLnBrk="1" hangingPunct="1">
              <a:buFont typeface="Arial" pitchFamily="34" charset="0"/>
              <a:buChar char="•"/>
            </a:pPr>
            <a:endParaRPr lang="en-US" sz="1200" b="1" dirty="0"/>
          </a:p>
          <a:p>
            <a:pPr marL="171450" indent="-171450" eaLnBrk="1" hangingPunct="1">
              <a:buFont typeface="Arial" pitchFamily="34" charset="0"/>
              <a:buChar char="•"/>
            </a:pPr>
            <a:endParaRPr lang="en-US" sz="1200" b="1" dirty="0" smtClean="0"/>
          </a:p>
          <a:p>
            <a:pPr marL="171450" indent="-171450" eaLnBrk="1" hangingPunct="1">
              <a:buFont typeface="Arial" pitchFamily="34" charset="0"/>
              <a:buChar char="•"/>
            </a:pPr>
            <a:endParaRPr lang="en-US" sz="1200" b="1" dirty="0"/>
          </a:p>
          <a:p>
            <a:pPr marL="171450" indent="-171450" eaLnBrk="1" hangingPunct="1">
              <a:buFont typeface="Arial" pitchFamily="34" charset="0"/>
              <a:buChar char="•"/>
            </a:pPr>
            <a:endParaRPr lang="en-US" sz="1200" b="1" dirty="0" smtClean="0"/>
          </a:p>
          <a:p>
            <a:pPr eaLnBrk="1" hangingPunct="1"/>
            <a:endParaRPr lang="en-US" sz="1200" b="1" dirty="0"/>
          </a:p>
        </p:txBody>
      </p:sp>
      <p:sp>
        <p:nvSpPr>
          <p:cNvPr id="3" name="Text Box 18"/>
          <p:cNvSpPr txBox="1">
            <a:spLocks noChangeArrowheads="1"/>
          </p:cNvSpPr>
          <p:nvPr/>
        </p:nvSpPr>
        <p:spPr bwMode="auto">
          <a:xfrm>
            <a:off x="2895600" y="533400"/>
            <a:ext cx="2133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Animation (yes or </a:t>
            </a:r>
            <a:r>
              <a:rPr lang="en-US" sz="1200" b="1" dirty="0" smtClean="0"/>
              <a:t>no: no</a:t>
            </a:r>
            <a:endParaRPr lang="en-US" sz="1200" b="1" dirty="0"/>
          </a:p>
          <a:p>
            <a:pPr eaLnBrk="1" hangingPunct="1"/>
            <a:endParaRPr lang="en-US" dirty="0"/>
          </a:p>
        </p:txBody>
      </p:sp>
      <p:sp>
        <p:nvSpPr>
          <p:cNvPr id="5" name="Text Box 20"/>
          <p:cNvSpPr txBox="1">
            <a:spLocks noChangeArrowheads="1"/>
          </p:cNvSpPr>
          <p:nvPr/>
        </p:nvSpPr>
        <p:spPr bwMode="auto">
          <a:xfrm>
            <a:off x="230188" y="152400"/>
            <a:ext cx="2589212" cy="304800"/>
          </a:xfrm>
          <a:prstGeom prst="rect">
            <a:avLst/>
          </a:prstGeom>
          <a:solidFill>
            <a:srgbClr val="FFFFFF"/>
          </a:solidFill>
          <a:ln w="9525">
            <a:solidFill>
              <a:srgbClr val="000000"/>
            </a:solidFill>
            <a:miter lim="800000"/>
            <a:headEnd/>
            <a:tailEnd/>
          </a:ln>
        </p:spPr>
        <p:txBody>
          <a:bodyPr/>
          <a:lstStyle/>
          <a:p>
            <a:pPr>
              <a:defRPr/>
            </a:pPr>
            <a:r>
              <a:rPr lang="en-US" sz="1050" b="1" dirty="0" smtClean="0"/>
              <a:t>Title: Pre-training/Thorax</a:t>
            </a:r>
            <a:r>
              <a:rPr lang="en-US" sz="1050" dirty="0"/>
              <a:t>	</a:t>
            </a:r>
          </a:p>
        </p:txBody>
      </p:sp>
      <p:sp>
        <p:nvSpPr>
          <p:cNvPr id="6" name="Text Box 21"/>
          <p:cNvSpPr txBox="1">
            <a:spLocks noChangeArrowheads="1"/>
          </p:cNvSpPr>
          <p:nvPr/>
        </p:nvSpPr>
        <p:spPr bwMode="auto">
          <a:xfrm>
            <a:off x="2895600" y="152400"/>
            <a:ext cx="41910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Scene:</a:t>
            </a:r>
          </a:p>
        </p:txBody>
      </p:sp>
      <p:sp>
        <p:nvSpPr>
          <p:cNvPr id="7" name="Text Box 22"/>
          <p:cNvSpPr txBox="1">
            <a:spLocks noChangeArrowheads="1"/>
          </p:cNvSpPr>
          <p:nvPr/>
        </p:nvSpPr>
        <p:spPr bwMode="auto">
          <a:xfrm>
            <a:off x="5105400" y="533400"/>
            <a:ext cx="19812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Graphics (yes or no</a:t>
            </a:r>
            <a:r>
              <a:rPr lang="en-US" sz="1200" b="1" dirty="0" smtClean="0"/>
              <a:t>)</a:t>
            </a:r>
            <a:r>
              <a:rPr lang="en-US" sz="1000" b="1" dirty="0" smtClean="0"/>
              <a:t>: yes</a:t>
            </a:r>
            <a:endParaRPr lang="en-US" sz="1200" dirty="0"/>
          </a:p>
        </p:txBody>
      </p:sp>
      <p:sp>
        <p:nvSpPr>
          <p:cNvPr id="8" name="Text Box 23"/>
          <p:cNvSpPr txBox="1">
            <a:spLocks noChangeArrowheads="1"/>
          </p:cNvSpPr>
          <p:nvPr/>
        </p:nvSpPr>
        <p:spPr bwMode="auto">
          <a:xfrm rot="10800000" flipV="1">
            <a:off x="7162800" y="533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Audio (yes or no</a:t>
            </a:r>
            <a:r>
              <a:rPr lang="en-US" sz="1200" b="1" dirty="0" smtClean="0"/>
              <a:t>):yes  yes</a:t>
            </a:r>
            <a:endParaRPr lang="en-US" sz="1200" b="1" dirty="0"/>
          </a:p>
          <a:p>
            <a:pPr eaLnBrk="1" hangingPunct="1"/>
            <a:endParaRPr lang="en-US" dirty="0"/>
          </a:p>
        </p:txBody>
      </p:sp>
      <p:sp>
        <p:nvSpPr>
          <p:cNvPr id="9" name="Text Box 24"/>
          <p:cNvSpPr txBox="1">
            <a:spLocks noChangeArrowheads="1"/>
          </p:cNvSpPr>
          <p:nvPr/>
        </p:nvSpPr>
        <p:spPr bwMode="auto">
          <a:xfrm>
            <a:off x="7162800" y="152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Slide number</a:t>
            </a:r>
            <a:r>
              <a:rPr lang="en-US" sz="1200" b="1" dirty="0" smtClean="0"/>
              <a:t>: 4    </a:t>
            </a:r>
            <a:endParaRPr lang="en-US" sz="1200" b="1" dirty="0"/>
          </a:p>
        </p:txBody>
      </p:sp>
      <p:sp>
        <p:nvSpPr>
          <p:cNvPr id="10" name="Text Box 24"/>
          <p:cNvSpPr txBox="1">
            <a:spLocks noChangeArrowheads="1"/>
          </p:cNvSpPr>
          <p:nvPr/>
        </p:nvSpPr>
        <p:spPr bwMode="auto">
          <a:xfrm>
            <a:off x="228600" y="533400"/>
            <a:ext cx="25908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Skill or Concept</a:t>
            </a:r>
            <a:r>
              <a:rPr lang="en-US" sz="1200" b="1" dirty="0" smtClean="0"/>
              <a:t>: learn anatomy</a:t>
            </a:r>
            <a:endParaRPr lang="en-US" sz="1200" b="1" dirty="0"/>
          </a:p>
        </p:txBody>
      </p:sp>
      <p:sp>
        <p:nvSpPr>
          <p:cNvPr id="11" name="Text Box 17"/>
          <p:cNvSpPr txBox="1">
            <a:spLocks noChangeArrowheads="1"/>
          </p:cNvSpPr>
          <p:nvPr/>
        </p:nvSpPr>
        <p:spPr bwMode="auto">
          <a:xfrm>
            <a:off x="1828800" y="942833"/>
            <a:ext cx="7162800" cy="49530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1200" b="1" dirty="0" smtClean="0"/>
          </a:p>
          <a:p>
            <a:pPr eaLnBrk="1" hangingPunct="1"/>
            <a:endParaRPr lang="en-US" sz="1200" b="1" dirty="0"/>
          </a:p>
          <a:p>
            <a:pPr eaLnBrk="1" hangingPunct="1"/>
            <a:endParaRPr lang="en-US" sz="1200" b="1" dirty="0" smtClean="0"/>
          </a:p>
          <a:p>
            <a:pPr eaLnBrk="1" hangingPunct="1"/>
            <a:endParaRPr lang="en-US" sz="1200" b="1" dirty="0" smtClean="0"/>
          </a:p>
        </p:txBody>
      </p:sp>
      <p:sp>
        <p:nvSpPr>
          <p:cNvPr id="24" name="Text Box 19"/>
          <p:cNvSpPr txBox="1">
            <a:spLocks noChangeArrowheads="1"/>
          </p:cNvSpPr>
          <p:nvPr/>
        </p:nvSpPr>
        <p:spPr bwMode="auto">
          <a:xfrm>
            <a:off x="217488" y="5929313"/>
            <a:ext cx="8774112" cy="776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u="sng"/>
              <a:t>Text/Audio Narration</a:t>
            </a:r>
            <a:r>
              <a:rPr lang="en-US" sz="1100" b="1"/>
              <a:t>:   </a:t>
            </a:r>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600" y="1095535"/>
            <a:ext cx="5524500" cy="4647595"/>
          </a:xfrm>
          <a:prstGeom prst="rect">
            <a:avLst/>
          </a:prstGeom>
        </p:spPr>
      </p:pic>
    </p:spTree>
    <p:extLst>
      <p:ext uri="{BB962C8B-B14F-4D97-AF65-F5344CB8AC3E}">
        <p14:creationId xmlns:p14="http://schemas.microsoft.com/office/powerpoint/2010/main" val="32580648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6"/>
          <p:cNvSpPr txBox="1">
            <a:spLocks noChangeArrowheads="1"/>
          </p:cNvSpPr>
          <p:nvPr/>
        </p:nvSpPr>
        <p:spPr bwMode="auto">
          <a:xfrm>
            <a:off x="230188" y="914400"/>
            <a:ext cx="1593850" cy="4953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u="sng" dirty="0" smtClean="0"/>
              <a:t>Notes: </a:t>
            </a:r>
            <a:r>
              <a:rPr lang="en-US" sz="1200" b="1" dirty="0" smtClean="0"/>
              <a:t>This section will carry the following text</a:t>
            </a:r>
          </a:p>
          <a:p>
            <a:pPr eaLnBrk="1" hangingPunct="1"/>
            <a:endParaRPr lang="en-US" sz="1200" b="1" dirty="0"/>
          </a:p>
          <a:p>
            <a:pPr eaLnBrk="1" hangingPunct="1"/>
            <a:endParaRPr lang="en-US" sz="1200" b="1" dirty="0" smtClean="0"/>
          </a:p>
          <a:p>
            <a:pPr eaLnBrk="1" hangingPunct="1"/>
            <a:r>
              <a:rPr lang="en-US" sz="1600" b="1" dirty="0" smtClean="0"/>
              <a:t>Abdomen :</a:t>
            </a:r>
          </a:p>
          <a:p>
            <a:pPr eaLnBrk="1" hangingPunct="1"/>
            <a:endParaRPr lang="en-US" sz="1200" b="1" dirty="0"/>
          </a:p>
          <a:p>
            <a:pPr marL="171450" indent="-171450" eaLnBrk="1" hangingPunct="1">
              <a:buFont typeface="Arial" pitchFamily="34" charset="0"/>
              <a:buChar char="•"/>
            </a:pPr>
            <a:r>
              <a:rPr lang="en-US" sz="1200" b="1" dirty="0"/>
              <a:t>Long, cylindrical section attached to the thorax</a:t>
            </a:r>
            <a:r>
              <a:rPr lang="en-US" sz="1200" b="1" dirty="0" smtClean="0"/>
              <a:t>.</a:t>
            </a:r>
          </a:p>
          <a:p>
            <a:pPr eaLnBrk="1" hangingPunct="1"/>
            <a:endParaRPr lang="en-US" sz="1200" b="1" dirty="0"/>
          </a:p>
          <a:p>
            <a:pPr marL="171450" indent="-171450" eaLnBrk="1" hangingPunct="1">
              <a:buFont typeface="Arial" pitchFamily="34" charset="0"/>
              <a:buChar char="•"/>
            </a:pPr>
            <a:r>
              <a:rPr lang="en-US" sz="1200" b="1" dirty="0"/>
              <a:t>The butterfly’s heart, reproductive organs, breathing pores and digestive system are in its  </a:t>
            </a:r>
            <a:r>
              <a:rPr lang="en-US" sz="1200" b="1" dirty="0" smtClean="0"/>
              <a:t>abdomen</a:t>
            </a:r>
          </a:p>
          <a:p>
            <a:pPr eaLnBrk="1" hangingPunct="1"/>
            <a:endParaRPr lang="en-US" sz="1200" b="1" dirty="0"/>
          </a:p>
          <a:p>
            <a:pPr marL="171450" indent="-171450" eaLnBrk="1" hangingPunct="1">
              <a:buFont typeface="Arial" pitchFamily="34" charset="0"/>
              <a:buChar char="•"/>
            </a:pPr>
            <a:r>
              <a:rPr lang="en-US" sz="1200" b="1" dirty="0"/>
              <a:t>It is in 10 segments</a:t>
            </a:r>
          </a:p>
          <a:p>
            <a:pPr eaLnBrk="1" hangingPunct="1"/>
            <a:endParaRPr lang="en-US" sz="1200" b="1" dirty="0" smtClean="0"/>
          </a:p>
          <a:p>
            <a:pPr eaLnBrk="1" hangingPunct="1"/>
            <a:r>
              <a:rPr lang="en-US" sz="1200" b="1" dirty="0" smtClean="0"/>
              <a:t> </a:t>
            </a:r>
            <a:endParaRPr lang="en-US" sz="1200" b="1" dirty="0"/>
          </a:p>
          <a:p>
            <a:pPr eaLnBrk="1" hangingPunct="1"/>
            <a:endParaRPr lang="en-US" sz="1200" b="1" dirty="0" smtClean="0"/>
          </a:p>
          <a:p>
            <a:pPr eaLnBrk="1" hangingPunct="1"/>
            <a:endParaRPr lang="en-US" sz="1200" b="1" dirty="0" smtClean="0"/>
          </a:p>
          <a:p>
            <a:pPr eaLnBrk="1" hangingPunct="1"/>
            <a:r>
              <a:rPr lang="en-US" sz="1200" dirty="0" smtClean="0"/>
              <a:t> </a:t>
            </a:r>
            <a:endParaRPr lang="en-US" sz="1200" dirty="0"/>
          </a:p>
        </p:txBody>
      </p:sp>
      <p:sp>
        <p:nvSpPr>
          <p:cNvPr id="3" name="Text Box 18"/>
          <p:cNvSpPr txBox="1">
            <a:spLocks noChangeArrowheads="1"/>
          </p:cNvSpPr>
          <p:nvPr/>
        </p:nvSpPr>
        <p:spPr bwMode="auto">
          <a:xfrm>
            <a:off x="2895600" y="533400"/>
            <a:ext cx="2133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Animation (yes or </a:t>
            </a:r>
            <a:r>
              <a:rPr lang="en-US" sz="1200" b="1" dirty="0" smtClean="0"/>
              <a:t>no): no</a:t>
            </a:r>
            <a:endParaRPr lang="en-US" sz="1200" b="1" dirty="0"/>
          </a:p>
          <a:p>
            <a:pPr eaLnBrk="1" hangingPunct="1"/>
            <a:endParaRPr lang="en-US" dirty="0"/>
          </a:p>
        </p:txBody>
      </p:sp>
      <p:sp>
        <p:nvSpPr>
          <p:cNvPr id="4" name="Text Box 19"/>
          <p:cNvSpPr txBox="1">
            <a:spLocks noChangeArrowheads="1"/>
          </p:cNvSpPr>
          <p:nvPr/>
        </p:nvSpPr>
        <p:spPr bwMode="auto">
          <a:xfrm>
            <a:off x="217488" y="5929313"/>
            <a:ext cx="8774112" cy="776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u="sng"/>
              <a:t>Text/Audio Narration</a:t>
            </a:r>
            <a:r>
              <a:rPr lang="en-US" sz="1100" b="1"/>
              <a:t>:   </a:t>
            </a:r>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a:p>
        </p:txBody>
      </p:sp>
      <p:sp>
        <p:nvSpPr>
          <p:cNvPr id="5" name="Text Box 20"/>
          <p:cNvSpPr txBox="1">
            <a:spLocks noChangeArrowheads="1"/>
          </p:cNvSpPr>
          <p:nvPr/>
        </p:nvSpPr>
        <p:spPr bwMode="auto">
          <a:xfrm>
            <a:off x="230188" y="152400"/>
            <a:ext cx="2589212" cy="304800"/>
          </a:xfrm>
          <a:prstGeom prst="rect">
            <a:avLst/>
          </a:prstGeom>
          <a:solidFill>
            <a:srgbClr val="FFFFFF"/>
          </a:solidFill>
          <a:ln w="9525">
            <a:solidFill>
              <a:srgbClr val="000000"/>
            </a:solidFill>
            <a:miter lim="800000"/>
            <a:headEnd/>
            <a:tailEnd/>
          </a:ln>
        </p:spPr>
        <p:txBody>
          <a:bodyPr/>
          <a:lstStyle/>
          <a:p>
            <a:pPr>
              <a:defRPr/>
            </a:pPr>
            <a:r>
              <a:rPr lang="en-US" sz="1050" b="1" dirty="0" smtClean="0"/>
              <a:t>Title: Pre-training/Abdomen</a:t>
            </a:r>
            <a:r>
              <a:rPr lang="en-US" sz="1050" dirty="0"/>
              <a:t>	</a:t>
            </a:r>
          </a:p>
        </p:txBody>
      </p:sp>
      <p:sp>
        <p:nvSpPr>
          <p:cNvPr id="6" name="Text Box 21"/>
          <p:cNvSpPr txBox="1">
            <a:spLocks noChangeArrowheads="1"/>
          </p:cNvSpPr>
          <p:nvPr/>
        </p:nvSpPr>
        <p:spPr bwMode="auto">
          <a:xfrm>
            <a:off x="2895600" y="152400"/>
            <a:ext cx="41910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Scene:</a:t>
            </a:r>
          </a:p>
        </p:txBody>
      </p:sp>
      <p:sp>
        <p:nvSpPr>
          <p:cNvPr id="7" name="Text Box 22"/>
          <p:cNvSpPr txBox="1">
            <a:spLocks noChangeArrowheads="1"/>
          </p:cNvSpPr>
          <p:nvPr/>
        </p:nvSpPr>
        <p:spPr bwMode="auto">
          <a:xfrm>
            <a:off x="5105400" y="533400"/>
            <a:ext cx="19812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Graphics (yes or no</a:t>
            </a:r>
            <a:r>
              <a:rPr lang="en-US" sz="1200" b="1" dirty="0" smtClean="0"/>
              <a:t>)</a:t>
            </a:r>
            <a:r>
              <a:rPr lang="en-US" sz="1000" b="1" dirty="0" smtClean="0"/>
              <a:t>: no</a:t>
            </a:r>
            <a:endParaRPr lang="en-US" sz="1200" dirty="0"/>
          </a:p>
        </p:txBody>
      </p:sp>
      <p:sp>
        <p:nvSpPr>
          <p:cNvPr id="8" name="Text Box 23"/>
          <p:cNvSpPr txBox="1">
            <a:spLocks noChangeArrowheads="1"/>
          </p:cNvSpPr>
          <p:nvPr/>
        </p:nvSpPr>
        <p:spPr bwMode="auto">
          <a:xfrm rot="10800000" flipV="1">
            <a:off x="7162800" y="533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Audio (yes or no</a:t>
            </a:r>
            <a:r>
              <a:rPr lang="en-US" sz="1200" b="1" dirty="0" smtClean="0"/>
              <a:t>): yes</a:t>
            </a:r>
            <a:endParaRPr lang="en-US" sz="1200" b="1" dirty="0"/>
          </a:p>
          <a:p>
            <a:pPr eaLnBrk="1" hangingPunct="1"/>
            <a:endParaRPr lang="en-US" dirty="0"/>
          </a:p>
        </p:txBody>
      </p:sp>
      <p:sp>
        <p:nvSpPr>
          <p:cNvPr id="9" name="Text Box 24"/>
          <p:cNvSpPr txBox="1">
            <a:spLocks noChangeArrowheads="1"/>
          </p:cNvSpPr>
          <p:nvPr/>
        </p:nvSpPr>
        <p:spPr bwMode="auto">
          <a:xfrm>
            <a:off x="7162800" y="152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Slide number</a:t>
            </a:r>
            <a:r>
              <a:rPr lang="en-US" sz="1200" b="1" dirty="0" smtClean="0"/>
              <a:t>: 5    </a:t>
            </a:r>
            <a:endParaRPr lang="en-US" sz="1200" b="1" dirty="0"/>
          </a:p>
        </p:txBody>
      </p:sp>
      <p:sp>
        <p:nvSpPr>
          <p:cNvPr id="10" name="Text Box 24"/>
          <p:cNvSpPr txBox="1">
            <a:spLocks noChangeArrowheads="1"/>
          </p:cNvSpPr>
          <p:nvPr/>
        </p:nvSpPr>
        <p:spPr bwMode="auto">
          <a:xfrm>
            <a:off x="228600" y="533400"/>
            <a:ext cx="25908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Skill or Concept</a:t>
            </a:r>
            <a:r>
              <a:rPr lang="en-US" sz="1200" b="1" dirty="0" smtClean="0"/>
              <a:t>: Anatomy</a:t>
            </a:r>
            <a:endParaRPr lang="en-US" sz="1200" b="1" dirty="0"/>
          </a:p>
        </p:txBody>
      </p:sp>
      <p:sp>
        <p:nvSpPr>
          <p:cNvPr id="11" name="Text Box 17"/>
          <p:cNvSpPr txBox="1">
            <a:spLocks noChangeArrowheads="1"/>
          </p:cNvSpPr>
          <p:nvPr/>
        </p:nvSpPr>
        <p:spPr bwMode="auto">
          <a:xfrm>
            <a:off x="1828800" y="1066800"/>
            <a:ext cx="7162800" cy="49530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1200" b="1" dirty="0" smtClean="0"/>
          </a:p>
          <a:p>
            <a:pPr eaLnBrk="1" hangingPunct="1"/>
            <a:endParaRPr lang="en-US" sz="1200" b="1" dirty="0"/>
          </a:p>
          <a:p>
            <a:pPr eaLnBrk="1" hangingPunct="1"/>
            <a:endParaRPr lang="en-US" sz="1200" b="1" dirty="0" smtClean="0"/>
          </a:p>
          <a:p>
            <a:pPr eaLnBrk="1" hangingPunct="1"/>
            <a:endParaRPr lang="en-US" sz="1200" b="1" dirty="0" smtClean="0"/>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8195" y="1233325"/>
            <a:ext cx="2617972" cy="4619950"/>
          </a:xfrm>
          <a:prstGeom prst="rect">
            <a:avLst/>
          </a:prstGeom>
        </p:spPr>
      </p:pic>
    </p:spTree>
    <p:extLst>
      <p:ext uri="{BB962C8B-B14F-4D97-AF65-F5344CB8AC3E}">
        <p14:creationId xmlns:p14="http://schemas.microsoft.com/office/powerpoint/2010/main" val="12966587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6"/>
          <p:cNvSpPr txBox="1">
            <a:spLocks noChangeArrowheads="1"/>
          </p:cNvSpPr>
          <p:nvPr/>
        </p:nvSpPr>
        <p:spPr bwMode="auto">
          <a:xfrm>
            <a:off x="230188" y="914400"/>
            <a:ext cx="1593850" cy="4953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u="sng" dirty="0" smtClean="0"/>
              <a:t>Notes</a:t>
            </a:r>
          </a:p>
          <a:p>
            <a:pPr eaLnBrk="1" hangingPunct="1"/>
            <a:r>
              <a:rPr lang="en-US" sz="1200" b="1" dirty="0" smtClean="0"/>
              <a:t>(</a:t>
            </a:r>
            <a:r>
              <a:rPr lang="en-US" sz="1200" b="1" dirty="0"/>
              <a:t>Describe layout, important visual features, interactive elements, results of interaction, feedback, etc.)</a:t>
            </a:r>
            <a:r>
              <a:rPr lang="en-US" sz="1200" dirty="0"/>
              <a:t> </a:t>
            </a:r>
          </a:p>
        </p:txBody>
      </p:sp>
      <p:sp>
        <p:nvSpPr>
          <p:cNvPr id="3" name="Text Box 18"/>
          <p:cNvSpPr txBox="1">
            <a:spLocks noChangeArrowheads="1"/>
          </p:cNvSpPr>
          <p:nvPr/>
        </p:nvSpPr>
        <p:spPr bwMode="auto">
          <a:xfrm>
            <a:off x="2895600" y="533400"/>
            <a:ext cx="2133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Animation (yes or </a:t>
            </a:r>
            <a:r>
              <a:rPr lang="en-US" sz="1200" b="1" dirty="0" smtClean="0"/>
              <a:t>no:</a:t>
            </a:r>
            <a:endParaRPr lang="en-US" sz="1200" b="1" dirty="0"/>
          </a:p>
          <a:p>
            <a:pPr eaLnBrk="1" hangingPunct="1"/>
            <a:endParaRPr lang="en-US" dirty="0"/>
          </a:p>
        </p:txBody>
      </p:sp>
      <p:sp>
        <p:nvSpPr>
          <p:cNvPr id="4" name="Text Box 19"/>
          <p:cNvSpPr txBox="1">
            <a:spLocks noChangeArrowheads="1"/>
          </p:cNvSpPr>
          <p:nvPr/>
        </p:nvSpPr>
        <p:spPr bwMode="auto">
          <a:xfrm>
            <a:off x="217488" y="5929313"/>
            <a:ext cx="8774112" cy="776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u="sng"/>
              <a:t>Text/Audio Narration</a:t>
            </a:r>
            <a:r>
              <a:rPr lang="en-US" sz="1100" b="1"/>
              <a:t>:   </a:t>
            </a:r>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a:p>
        </p:txBody>
      </p:sp>
      <p:sp>
        <p:nvSpPr>
          <p:cNvPr id="5" name="Text Box 20"/>
          <p:cNvSpPr txBox="1">
            <a:spLocks noChangeArrowheads="1"/>
          </p:cNvSpPr>
          <p:nvPr/>
        </p:nvSpPr>
        <p:spPr bwMode="auto">
          <a:xfrm>
            <a:off x="230188" y="152400"/>
            <a:ext cx="2589212" cy="304800"/>
          </a:xfrm>
          <a:prstGeom prst="rect">
            <a:avLst/>
          </a:prstGeom>
          <a:solidFill>
            <a:srgbClr val="FFFFFF"/>
          </a:solidFill>
          <a:ln w="9525">
            <a:solidFill>
              <a:srgbClr val="000000"/>
            </a:solidFill>
            <a:miter lim="800000"/>
            <a:headEnd/>
            <a:tailEnd/>
          </a:ln>
        </p:spPr>
        <p:txBody>
          <a:bodyPr/>
          <a:lstStyle/>
          <a:p>
            <a:pPr>
              <a:defRPr/>
            </a:pPr>
            <a:r>
              <a:rPr lang="en-US" sz="1050" b="1" dirty="0" smtClean="0"/>
              <a:t>Title)</a:t>
            </a:r>
            <a:r>
              <a:rPr lang="en-US" sz="1050" dirty="0"/>
              <a:t>	</a:t>
            </a:r>
          </a:p>
        </p:txBody>
      </p:sp>
      <p:sp>
        <p:nvSpPr>
          <p:cNvPr id="6" name="Text Box 21"/>
          <p:cNvSpPr txBox="1">
            <a:spLocks noChangeArrowheads="1"/>
          </p:cNvSpPr>
          <p:nvPr/>
        </p:nvSpPr>
        <p:spPr bwMode="auto">
          <a:xfrm>
            <a:off x="2895600" y="152400"/>
            <a:ext cx="41910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Scene:</a:t>
            </a:r>
          </a:p>
        </p:txBody>
      </p:sp>
      <p:sp>
        <p:nvSpPr>
          <p:cNvPr id="7" name="Text Box 22"/>
          <p:cNvSpPr txBox="1">
            <a:spLocks noChangeArrowheads="1"/>
          </p:cNvSpPr>
          <p:nvPr/>
        </p:nvSpPr>
        <p:spPr bwMode="auto">
          <a:xfrm>
            <a:off x="5105400" y="533400"/>
            <a:ext cx="19812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Graphics (yes or no</a:t>
            </a:r>
            <a:r>
              <a:rPr lang="en-US" sz="1200" b="1" dirty="0" smtClean="0"/>
              <a:t>)</a:t>
            </a:r>
            <a:r>
              <a:rPr lang="en-US" sz="1000" b="1" dirty="0" smtClean="0"/>
              <a:t>:</a:t>
            </a:r>
            <a:endParaRPr lang="en-US" sz="1200" dirty="0"/>
          </a:p>
        </p:txBody>
      </p:sp>
      <p:sp>
        <p:nvSpPr>
          <p:cNvPr id="8" name="Text Box 23"/>
          <p:cNvSpPr txBox="1">
            <a:spLocks noChangeArrowheads="1"/>
          </p:cNvSpPr>
          <p:nvPr/>
        </p:nvSpPr>
        <p:spPr bwMode="auto">
          <a:xfrm rot="10800000" flipV="1">
            <a:off x="7162800" y="533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Audio (yes or no</a:t>
            </a:r>
            <a:r>
              <a:rPr lang="en-US" sz="1200" b="1" dirty="0" smtClean="0"/>
              <a:t>):</a:t>
            </a:r>
            <a:endParaRPr lang="en-US" sz="1200" b="1" dirty="0"/>
          </a:p>
          <a:p>
            <a:pPr eaLnBrk="1" hangingPunct="1"/>
            <a:endParaRPr lang="en-US" dirty="0"/>
          </a:p>
        </p:txBody>
      </p:sp>
      <p:sp>
        <p:nvSpPr>
          <p:cNvPr id="9" name="Text Box 24"/>
          <p:cNvSpPr txBox="1">
            <a:spLocks noChangeArrowheads="1"/>
          </p:cNvSpPr>
          <p:nvPr/>
        </p:nvSpPr>
        <p:spPr bwMode="auto">
          <a:xfrm>
            <a:off x="7162800" y="152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Slide number:    </a:t>
            </a:r>
          </a:p>
        </p:txBody>
      </p:sp>
      <p:sp>
        <p:nvSpPr>
          <p:cNvPr id="10" name="Text Box 24"/>
          <p:cNvSpPr txBox="1">
            <a:spLocks noChangeArrowheads="1"/>
          </p:cNvSpPr>
          <p:nvPr/>
        </p:nvSpPr>
        <p:spPr bwMode="auto">
          <a:xfrm>
            <a:off x="228600" y="533400"/>
            <a:ext cx="25908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Skill or Concept</a:t>
            </a:r>
            <a:r>
              <a:rPr lang="en-US" sz="1200" b="1" dirty="0" smtClean="0"/>
              <a:t>:</a:t>
            </a:r>
            <a:endParaRPr lang="en-US" sz="1200" b="1" dirty="0"/>
          </a:p>
        </p:txBody>
      </p:sp>
      <p:sp>
        <p:nvSpPr>
          <p:cNvPr id="11" name="Text Box 17"/>
          <p:cNvSpPr txBox="1">
            <a:spLocks noChangeArrowheads="1"/>
          </p:cNvSpPr>
          <p:nvPr/>
        </p:nvSpPr>
        <p:spPr bwMode="auto">
          <a:xfrm>
            <a:off x="1828800" y="1066800"/>
            <a:ext cx="7162800" cy="49530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1200" b="1" dirty="0" smtClean="0"/>
          </a:p>
          <a:p>
            <a:pPr eaLnBrk="1" hangingPunct="1"/>
            <a:endParaRPr lang="en-US" sz="1200" b="1" dirty="0"/>
          </a:p>
          <a:p>
            <a:pPr eaLnBrk="1" hangingPunct="1"/>
            <a:endParaRPr lang="en-US" sz="1200" b="1" dirty="0" smtClean="0"/>
          </a:p>
          <a:p>
            <a:pPr eaLnBrk="1" hangingPunct="1"/>
            <a:endParaRPr lang="en-US" sz="1200" b="1" dirty="0" smtClean="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3577" y="1244029"/>
            <a:ext cx="4400755" cy="4598542"/>
          </a:xfrm>
          <a:prstGeom prst="rect">
            <a:avLst/>
          </a:prstGeom>
        </p:spPr>
      </p:pic>
    </p:spTree>
    <p:extLst>
      <p:ext uri="{BB962C8B-B14F-4D97-AF65-F5344CB8AC3E}">
        <p14:creationId xmlns:p14="http://schemas.microsoft.com/office/powerpoint/2010/main" val="13441924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6"/>
          <p:cNvSpPr txBox="1">
            <a:spLocks noChangeArrowheads="1"/>
          </p:cNvSpPr>
          <p:nvPr/>
        </p:nvSpPr>
        <p:spPr bwMode="auto">
          <a:xfrm>
            <a:off x="230188" y="914400"/>
            <a:ext cx="1593850" cy="4953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u="sng" dirty="0" smtClean="0"/>
              <a:t>Notes</a:t>
            </a:r>
          </a:p>
          <a:p>
            <a:pPr eaLnBrk="1" hangingPunct="1"/>
            <a:r>
              <a:rPr lang="en-US" sz="1200" b="1" dirty="0" smtClean="0"/>
              <a:t>(</a:t>
            </a:r>
            <a:r>
              <a:rPr lang="en-US" sz="1200" b="1" dirty="0"/>
              <a:t>Describe layout, important visual features, interactive elements, results of interaction, feedback, etc.)</a:t>
            </a:r>
            <a:r>
              <a:rPr lang="en-US" sz="1200" dirty="0"/>
              <a:t> </a:t>
            </a:r>
          </a:p>
        </p:txBody>
      </p:sp>
      <p:sp>
        <p:nvSpPr>
          <p:cNvPr id="3" name="Text Box 18"/>
          <p:cNvSpPr txBox="1">
            <a:spLocks noChangeArrowheads="1"/>
          </p:cNvSpPr>
          <p:nvPr/>
        </p:nvSpPr>
        <p:spPr bwMode="auto">
          <a:xfrm>
            <a:off x="2895600" y="533400"/>
            <a:ext cx="2133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Animation (yes or </a:t>
            </a:r>
            <a:r>
              <a:rPr lang="en-US" sz="1200" b="1" dirty="0" smtClean="0"/>
              <a:t>no:</a:t>
            </a:r>
            <a:endParaRPr lang="en-US" sz="1200" b="1" dirty="0"/>
          </a:p>
          <a:p>
            <a:pPr eaLnBrk="1" hangingPunct="1"/>
            <a:endParaRPr lang="en-US" dirty="0"/>
          </a:p>
        </p:txBody>
      </p:sp>
      <p:sp>
        <p:nvSpPr>
          <p:cNvPr id="4" name="Text Box 19"/>
          <p:cNvSpPr txBox="1">
            <a:spLocks noChangeArrowheads="1"/>
          </p:cNvSpPr>
          <p:nvPr/>
        </p:nvSpPr>
        <p:spPr bwMode="auto">
          <a:xfrm>
            <a:off x="217488" y="5929313"/>
            <a:ext cx="8774112" cy="776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u="sng"/>
              <a:t>Text/Audio Narration</a:t>
            </a:r>
            <a:r>
              <a:rPr lang="en-US" sz="1100" b="1"/>
              <a:t>:   </a:t>
            </a:r>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a:p>
        </p:txBody>
      </p:sp>
      <p:sp>
        <p:nvSpPr>
          <p:cNvPr id="5" name="Text Box 20"/>
          <p:cNvSpPr txBox="1">
            <a:spLocks noChangeArrowheads="1"/>
          </p:cNvSpPr>
          <p:nvPr/>
        </p:nvSpPr>
        <p:spPr bwMode="auto">
          <a:xfrm>
            <a:off x="230188" y="152400"/>
            <a:ext cx="2589212" cy="304800"/>
          </a:xfrm>
          <a:prstGeom prst="rect">
            <a:avLst/>
          </a:prstGeom>
          <a:solidFill>
            <a:srgbClr val="FFFFFF"/>
          </a:solidFill>
          <a:ln w="9525">
            <a:solidFill>
              <a:srgbClr val="000000"/>
            </a:solidFill>
            <a:miter lim="800000"/>
            <a:headEnd/>
            <a:tailEnd/>
          </a:ln>
        </p:spPr>
        <p:txBody>
          <a:bodyPr/>
          <a:lstStyle/>
          <a:p>
            <a:pPr>
              <a:defRPr/>
            </a:pPr>
            <a:r>
              <a:rPr lang="en-US" sz="1050" b="1" dirty="0" smtClean="0"/>
              <a:t>Title)</a:t>
            </a:r>
            <a:r>
              <a:rPr lang="en-US" sz="1050" dirty="0"/>
              <a:t>	</a:t>
            </a:r>
          </a:p>
        </p:txBody>
      </p:sp>
      <p:sp>
        <p:nvSpPr>
          <p:cNvPr id="6" name="Text Box 21"/>
          <p:cNvSpPr txBox="1">
            <a:spLocks noChangeArrowheads="1"/>
          </p:cNvSpPr>
          <p:nvPr/>
        </p:nvSpPr>
        <p:spPr bwMode="auto">
          <a:xfrm>
            <a:off x="2895600" y="152400"/>
            <a:ext cx="41910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Scene:</a:t>
            </a:r>
          </a:p>
        </p:txBody>
      </p:sp>
      <p:sp>
        <p:nvSpPr>
          <p:cNvPr id="7" name="Text Box 22"/>
          <p:cNvSpPr txBox="1">
            <a:spLocks noChangeArrowheads="1"/>
          </p:cNvSpPr>
          <p:nvPr/>
        </p:nvSpPr>
        <p:spPr bwMode="auto">
          <a:xfrm>
            <a:off x="5105400" y="533400"/>
            <a:ext cx="19812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Graphics (yes or no</a:t>
            </a:r>
            <a:r>
              <a:rPr lang="en-US" sz="1200" b="1" dirty="0" smtClean="0"/>
              <a:t>)</a:t>
            </a:r>
            <a:r>
              <a:rPr lang="en-US" sz="1000" b="1" dirty="0" smtClean="0"/>
              <a:t>:</a:t>
            </a:r>
            <a:endParaRPr lang="en-US" sz="1200" dirty="0"/>
          </a:p>
        </p:txBody>
      </p:sp>
      <p:sp>
        <p:nvSpPr>
          <p:cNvPr id="8" name="Text Box 23"/>
          <p:cNvSpPr txBox="1">
            <a:spLocks noChangeArrowheads="1"/>
          </p:cNvSpPr>
          <p:nvPr/>
        </p:nvSpPr>
        <p:spPr bwMode="auto">
          <a:xfrm rot="10800000" flipV="1">
            <a:off x="7162800" y="533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Audio (yes or no</a:t>
            </a:r>
            <a:r>
              <a:rPr lang="en-US" sz="1200" b="1" dirty="0" smtClean="0"/>
              <a:t>):</a:t>
            </a:r>
            <a:endParaRPr lang="en-US" sz="1200" b="1" dirty="0"/>
          </a:p>
          <a:p>
            <a:pPr eaLnBrk="1" hangingPunct="1"/>
            <a:endParaRPr lang="en-US" dirty="0"/>
          </a:p>
        </p:txBody>
      </p:sp>
      <p:sp>
        <p:nvSpPr>
          <p:cNvPr id="9" name="Text Box 24"/>
          <p:cNvSpPr txBox="1">
            <a:spLocks noChangeArrowheads="1"/>
          </p:cNvSpPr>
          <p:nvPr/>
        </p:nvSpPr>
        <p:spPr bwMode="auto">
          <a:xfrm>
            <a:off x="7162800" y="152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Slide number:    </a:t>
            </a:r>
          </a:p>
        </p:txBody>
      </p:sp>
      <p:sp>
        <p:nvSpPr>
          <p:cNvPr id="10" name="Text Box 24"/>
          <p:cNvSpPr txBox="1">
            <a:spLocks noChangeArrowheads="1"/>
          </p:cNvSpPr>
          <p:nvPr/>
        </p:nvSpPr>
        <p:spPr bwMode="auto">
          <a:xfrm>
            <a:off x="228600" y="533400"/>
            <a:ext cx="25908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Skill or Concept</a:t>
            </a:r>
            <a:r>
              <a:rPr lang="en-US" sz="1200" b="1" dirty="0" smtClean="0"/>
              <a:t>:</a:t>
            </a:r>
            <a:endParaRPr lang="en-US" sz="1200" b="1" dirty="0"/>
          </a:p>
        </p:txBody>
      </p:sp>
      <p:sp>
        <p:nvSpPr>
          <p:cNvPr id="11" name="Text Box 17"/>
          <p:cNvSpPr txBox="1">
            <a:spLocks noChangeArrowheads="1"/>
          </p:cNvSpPr>
          <p:nvPr/>
        </p:nvSpPr>
        <p:spPr bwMode="auto">
          <a:xfrm>
            <a:off x="1828800" y="1066800"/>
            <a:ext cx="7162800" cy="49530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1200" b="1" dirty="0" smtClean="0"/>
          </a:p>
          <a:p>
            <a:pPr eaLnBrk="1" hangingPunct="1"/>
            <a:endParaRPr lang="en-US" sz="1200" b="1" dirty="0"/>
          </a:p>
          <a:p>
            <a:pPr eaLnBrk="1" hangingPunct="1"/>
            <a:endParaRPr lang="en-US" sz="1200" b="1" dirty="0" smtClean="0"/>
          </a:p>
          <a:p>
            <a:pPr eaLnBrk="1" hangingPunct="1"/>
            <a:endParaRPr lang="en-US" sz="1200" b="1" dirty="0" smtClean="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5100" y="1219200"/>
            <a:ext cx="4572000" cy="4572000"/>
          </a:xfrm>
          <a:prstGeom prst="rect">
            <a:avLst/>
          </a:prstGeom>
        </p:spPr>
      </p:pic>
    </p:spTree>
    <p:extLst>
      <p:ext uri="{BB962C8B-B14F-4D97-AF65-F5344CB8AC3E}">
        <p14:creationId xmlns:p14="http://schemas.microsoft.com/office/powerpoint/2010/main" val="28176566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6"/>
          <p:cNvSpPr txBox="1">
            <a:spLocks noChangeArrowheads="1"/>
          </p:cNvSpPr>
          <p:nvPr/>
        </p:nvSpPr>
        <p:spPr bwMode="auto">
          <a:xfrm>
            <a:off x="230188" y="914400"/>
            <a:ext cx="1593850" cy="4953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u="sng" dirty="0" smtClean="0"/>
              <a:t>Notes</a:t>
            </a:r>
          </a:p>
          <a:p>
            <a:pPr eaLnBrk="1" hangingPunct="1"/>
            <a:r>
              <a:rPr lang="en-US" sz="1200" b="1" dirty="0" smtClean="0"/>
              <a:t>(</a:t>
            </a:r>
            <a:r>
              <a:rPr lang="en-US" sz="1200" b="1" dirty="0"/>
              <a:t>Describe layout, important visual features, interactive elements, results of interaction, feedback, etc.)</a:t>
            </a:r>
            <a:r>
              <a:rPr lang="en-US" sz="1200" dirty="0"/>
              <a:t> </a:t>
            </a:r>
          </a:p>
        </p:txBody>
      </p:sp>
      <p:sp>
        <p:nvSpPr>
          <p:cNvPr id="3" name="Text Box 18"/>
          <p:cNvSpPr txBox="1">
            <a:spLocks noChangeArrowheads="1"/>
          </p:cNvSpPr>
          <p:nvPr/>
        </p:nvSpPr>
        <p:spPr bwMode="auto">
          <a:xfrm>
            <a:off x="2895600" y="533400"/>
            <a:ext cx="2133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Animation (yes or </a:t>
            </a:r>
            <a:r>
              <a:rPr lang="en-US" sz="1200" b="1" dirty="0" smtClean="0"/>
              <a:t>no:</a:t>
            </a:r>
            <a:endParaRPr lang="en-US" sz="1200" b="1" dirty="0"/>
          </a:p>
          <a:p>
            <a:pPr eaLnBrk="1" hangingPunct="1"/>
            <a:endParaRPr lang="en-US" dirty="0"/>
          </a:p>
        </p:txBody>
      </p:sp>
      <p:sp>
        <p:nvSpPr>
          <p:cNvPr id="4" name="Text Box 19"/>
          <p:cNvSpPr txBox="1">
            <a:spLocks noChangeArrowheads="1"/>
          </p:cNvSpPr>
          <p:nvPr/>
        </p:nvSpPr>
        <p:spPr bwMode="auto">
          <a:xfrm>
            <a:off x="217488" y="5929313"/>
            <a:ext cx="8774112" cy="7762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100" b="1" u="sng"/>
              <a:t>Text/Audio Narration</a:t>
            </a:r>
            <a:r>
              <a:rPr lang="en-US" sz="1100" b="1"/>
              <a:t>:   </a:t>
            </a:r>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sz="1000"/>
          </a:p>
          <a:p>
            <a:pPr eaLnBrk="1" hangingPunct="1"/>
            <a:endParaRPr lang="en-US"/>
          </a:p>
        </p:txBody>
      </p:sp>
      <p:sp>
        <p:nvSpPr>
          <p:cNvPr id="5" name="Text Box 20"/>
          <p:cNvSpPr txBox="1">
            <a:spLocks noChangeArrowheads="1"/>
          </p:cNvSpPr>
          <p:nvPr/>
        </p:nvSpPr>
        <p:spPr bwMode="auto">
          <a:xfrm>
            <a:off x="230188" y="152400"/>
            <a:ext cx="2589212" cy="304800"/>
          </a:xfrm>
          <a:prstGeom prst="rect">
            <a:avLst/>
          </a:prstGeom>
          <a:solidFill>
            <a:srgbClr val="FFFFFF"/>
          </a:solidFill>
          <a:ln w="9525">
            <a:solidFill>
              <a:srgbClr val="000000"/>
            </a:solidFill>
            <a:miter lim="800000"/>
            <a:headEnd/>
            <a:tailEnd/>
          </a:ln>
        </p:spPr>
        <p:txBody>
          <a:bodyPr/>
          <a:lstStyle/>
          <a:p>
            <a:pPr>
              <a:defRPr/>
            </a:pPr>
            <a:r>
              <a:rPr lang="en-US" sz="1050" b="1" dirty="0" smtClean="0"/>
              <a:t>Title)</a:t>
            </a:r>
            <a:r>
              <a:rPr lang="en-US" sz="1050" dirty="0"/>
              <a:t>	</a:t>
            </a:r>
          </a:p>
        </p:txBody>
      </p:sp>
      <p:sp>
        <p:nvSpPr>
          <p:cNvPr id="6" name="Text Box 21"/>
          <p:cNvSpPr txBox="1">
            <a:spLocks noChangeArrowheads="1"/>
          </p:cNvSpPr>
          <p:nvPr/>
        </p:nvSpPr>
        <p:spPr bwMode="auto">
          <a:xfrm>
            <a:off x="2895600" y="152400"/>
            <a:ext cx="41910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Scene:</a:t>
            </a:r>
          </a:p>
        </p:txBody>
      </p:sp>
      <p:sp>
        <p:nvSpPr>
          <p:cNvPr id="7" name="Text Box 22"/>
          <p:cNvSpPr txBox="1">
            <a:spLocks noChangeArrowheads="1"/>
          </p:cNvSpPr>
          <p:nvPr/>
        </p:nvSpPr>
        <p:spPr bwMode="auto">
          <a:xfrm>
            <a:off x="5105400" y="533400"/>
            <a:ext cx="19812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Graphics (yes or no</a:t>
            </a:r>
            <a:r>
              <a:rPr lang="en-US" sz="1200" b="1" dirty="0" smtClean="0"/>
              <a:t>)</a:t>
            </a:r>
            <a:r>
              <a:rPr lang="en-US" sz="1000" b="1" dirty="0" smtClean="0"/>
              <a:t>:</a:t>
            </a:r>
            <a:endParaRPr lang="en-US" sz="1200" dirty="0"/>
          </a:p>
        </p:txBody>
      </p:sp>
      <p:sp>
        <p:nvSpPr>
          <p:cNvPr id="8" name="Text Box 23"/>
          <p:cNvSpPr txBox="1">
            <a:spLocks noChangeArrowheads="1"/>
          </p:cNvSpPr>
          <p:nvPr/>
        </p:nvSpPr>
        <p:spPr bwMode="auto">
          <a:xfrm rot="10800000" flipV="1">
            <a:off x="7162800" y="533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Audio (yes or no</a:t>
            </a:r>
            <a:r>
              <a:rPr lang="en-US" sz="1200" b="1" dirty="0" smtClean="0"/>
              <a:t>):</a:t>
            </a:r>
            <a:endParaRPr lang="en-US" sz="1200" b="1" dirty="0"/>
          </a:p>
          <a:p>
            <a:pPr eaLnBrk="1" hangingPunct="1"/>
            <a:endParaRPr lang="en-US" dirty="0"/>
          </a:p>
        </p:txBody>
      </p:sp>
      <p:sp>
        <p:nvSpPr>
          <p:cNvPr id="9" name="Text Box 24"/>
          <p:cNvSpPr txBox="1">
            <a:spLocks noChangeArrowheads="1"/>
          </p:cNvSpPr>
          <p:nvPr/>
        </p:nvSpPr>
        <p:spPr bwMode="auto">
          <a:xfrm>
            <a:off x="7162800" y="152400"/>
            <a:ext cx="17526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a:t>Slide number:    </a:t>
            </a:r>
          </a:p>
        </p:txBody>
      </p:sp>
      <p:sp>
        <p:nvSpPr>
          <p:cNvPr id="10" name="Text Box 24"/>
          <p:cNvSpPr txBox="1">
            <a:spLocks noChangeArrowheads="1"/>
          </p:cNvSpPr>
          <p:nvPr/>
        </p:nvSpPr>
        <p:spPr bwMode="auto">
          <a:xfrm>
            <a:off x="228600" y="533400"/>
            <a:ext cx="2590800" cy="3048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1200" b="1" dirty="0"/>
              <a:t>Skill or Concept</a:t>
            </a:r>
            <a:r>
              <a:rPr lang="en-US" sz="1200" b="1" dirty="0" smtClean="0"/>
              <a:t>:</a:t>
            </a:r>
            <a:endParaRPr lang="en-US" sz="1200" b="1" dirty="0"/>
          </a:p>
        </p:txBody>
      </p:sp>
      <p:sp>
        <p:nvSpPr>
          <p:cNvPr id="11" name="Text Box 17"/>
          <p:cNvSpPr txBox="1">
            <a:spLocks noChangeArrowheads="1"/>
          </p:cNvSpPr>
          <p:nvPr/>
        </p:nvSpPr>
        <p:spPr bwMode="auto">
          <a:xfrm>
            <a:off x="1828800" y="1066800"/>
            <a:ext cx="7162800" cy="49530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endParaRPr lang="en-US" sz="1200" b="1" dirty="0" smtClean="0"/>
          </a:p>
          <a:p>
            <a:pPr eaLnBrk="1" hangingPunct="1"/>
            <a:endParaRPr lang="en-US" sz="1200" b="1" dirty="0"/>
          </a:p>
          <a:p>
            <a:pPr eaLnBrk="1" hangingPunct="1"/>
            <a:endParaRPr lang="en-US" sz="1200" b="1" dirty="0" smtClean="0"/>
          </a:p>
          <a:p>
            <a:pPr eaLnBrk="1" hangingPunct="1"/>
            <a:endParaRPr lang="en-US" sz="1200" b="1" dirty="0" smtClean="0"/>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6677" y="1181100"/>
            <a:ext cx="6675438" cy="4419600"/>
          </a:xfrm>
          <a:prstGeom prst="rect">
            <a:avLst/>
          </a:prstGeom>
        </p:spPr>
      </p:pic>
    </p:spTree>
    <p:extLst>
      <p:ext uri="{BB962C8B-B14F-4D97-AF65-F5344CB8AC3E}">
        <p14:creationId xmlns:p14="http://schemas.microsoft.com/office/powerpoint/2010/main" val="40922198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752</TotalTime>
  <Words>2181</Words>
  <Application>Microsoft Office PowerPoint</Application>
  <PresentationFormat>On-screen Show (4:3)</PresentationFormat>
  <Paragraphs>764</Paragraphs>
  <Slides>14</Slides>
  <Notes>12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Yashana</dc:creator>
  <cp:lastModifiedBy>yashana mcmillon</cp:lastModifiedBy>
  <cp:revision>28</cp:revision>
  <dcterms:created xsi:type="dcterms:W3CDTF">2012-04-22T07:16:26Z</dcterms:created>
  <dcterms:modified xsi:type="dcterms:W3CDTF">2012-04-23T02:57:07Z</dcterms:modified>
</cp:coreProperties>
</file>